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3" r:id="rId8"/>
    <p:sldId id="262" r:id="rId9"/>
    <p:sldId id="264" r:id="rId10"/>
    <p:sldId id="267" r:id="rId11"/>
    <p:sldId id="268" r:id="rId12"/>
    <p:sldId id="270" r:id="rId13"/>
    <p:sldId id="271" r:id="rId14"/>
    <p:sldId id="272" r:id="rId15"/>
    <p:sldId id="273" r:id="rId16"/>
    <p:sldId id="269" r:id="rId17"/>
    <p:sldId id="274" r:id="rId18"/>
    <p:sldId id="275" r:id="rId19"/>
    <p:sldId id="276" r:id="rId20"/>
    <p:sldId id="27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655FE-F4A7-FB4F-B2BE-F0B7F80B6966}" v="1" dt="2024-06-11T15:13:34.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47408"/>
  </p:normalViewPr>
  <p:slideViewPr>
    <p:cSldViewPr snapToGrid="0">
      <p:cViewPr varScale="1">
        <p:scale>
          <a:sx n="62" d="100"/>
          <a:sy n="62" d="100"/>
        </p:scale>
        <p:origin x="18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A2E89-03B2-EA47-B546-B5810BF5B62D}" type="datetimeFigureOut">
              <a:rPr lang="nl-NL" smtClean="0"/>
              <a:t>10-06-2024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738D6-5717-4940-8B39-88DDF4429FCB}" type="slidenum">
              <a:rPr lang="nl-NL" smtClean="0"/>
              <a:t>‹nr.›</a:t>
            </a:fld>
            <a:endParaRPr lang="nl-NL"/>
          </a:p>
        </p:txBody>
      </p:sp>
    </p:spTree>
    <p:extLst>
      <p:ext uri="{BB962C8B-B14F-4D97-AF65-F5344CB8AC3E}">
        <p14:creationId xmlns:p14="http://schemas.microsoft.com/office/powerpoint/2010/main" val="1739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Introductie, een presentatie om te delen waar we vandaag staan. Wat heeft LAB 1 opgeleverd en waar willen we met LAB 2 naar toe. We gaan samen op reis naar einde 2026.</a:t>
            </a:r>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a:t>
            </a:fld>
            <a:endParaRPr lang="nl-NL"/>
          </a:p>
        </p:txBody>
      </p:sp>
    </p:spTree>
    <p:extLst>
      <p:ext uri="{BB962C8B-B14F-4D97-AF65-F5344CB8AC3E}">
        <p14:creationId xmlns:p14="http://schemas.microsoft.com/office/powerpoint/2010/main" val="346026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Nogmaals, ik ben blij met jullie aanwezigheid, dat we dit doen vandaag, trots op de puzzelstukjes die we al verzameld hebben maar nieuwsgierig naar het resterend deel van onze reis, die we hopelijk samen gaan voorzetten. Waarbij het doel dan wel helder is maar waarin we samen de route kunnen bepalen en bijstellen. Want LAB zegt het eigenlijk al; het programma krijgt ruimte om te experimenteren en is dus adaptief. Samen en uniformiteit zijn centrale begrippen maar er ook moet ook maatwerk mogelijk zijn. Ik hoop dat jullie net zo enthousiast zijn en vandaag met ons mee op reis gaan. Het gaat vandaag om wat ons landelijk bindt en wat we te doen hebben om samen op het eindpunt aan te komen zodat we vanaf 2027 kunnen fietsen zonder zijwieltjes. Ik heb er zin in, jullie hopelijk ook!</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10</a:t>
            </a:fld>
            <a:endParaRPr lang="nl-NL"/>
          </a:p>
        </p:txBody>
      </p:sp>
    </p:spTree>
    <p:extLst>
      <p:ext uri="{BB962C8B-B14F-4D97-AF65-F5344CB8AC3E}">
        <p14:creationId xmlns:p14="http://schemas.microsoft.com/office/powerpoint/2010/main" val="347145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wens jullie een hele fijne bijeenkomst en hoop op </a:t>
            </a:r>
            <a:r>
              <a:rPr lang="nl-NL"/>
              <a:t>veel input. </a:t>
            </a:r>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11</a:t>
            </a:fld>
            <a:endParaRPr lang="nl-NL"/>
          </a:p>
        </p:txBody>
      </p:sp>
    </p:spTree>
    <p:extLst>
      <p:ext uri="{BB962C8B-B14F-4D97-AF65-F5344CB8AC3E}">
        <p14:creationId xmlns:p14="http://schemas.microsoft.com/office/powerpoint/2010/main" val="211108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Nogmaals, daar waar we het hebben over buurtsportcoach, gaat het om alle functies zoals vermeld in de bestuurlijke afspraken en kan het daarbij ook om door werkgevers eigen gekozen functienamen gaan.  Deze professional </a:t>
            </a:r>
            <a:r>
              <a:rPr lang="nl-NL" sz="1600" b="0" i="0" dirty="0">
                <a:solidFill>
                  <a:srgbClr val="002060"/>
                </a:solidFill>
                <a:effectLst/>
                <a:latin typeface="Calibri" panose="020F0502020204030204" pitchFamily="34" charset="0"/>
                <a:ea typeface="Aptos" panose="020B0004020202020204" pitchFamily="34" charset="0"/>
              </a:rPr>
              <a:t>heeft de complexe taak om bij te dragen aan lokale opgaven zoals het bevorderen van de gezondheid, sport- en beweegstimulering, het versterken van de sociale basis en de leefbaarheid van een wijk.</a:t>
            </a:r>
            <a:r>
              <a:rPr lang="nl-NL" sz="1600" b="0" i="0" dirty="0">
                <a:effectLst/>
              </a:rPr>
              <a:t> </a:t>
            </a:r>
          </a:p>
          <a:p>
            <a:endParaRPr lang="nl-NL" sz="1600" b="0" i="0" dirty="0">
              <a:effectLst/>
            </a:endParaRPr>
          </a:p>
          <a:p>
            <a:endParaRPr lang="nl-NL" sz="1600" b="0" i="0" dirty="0">
              <a:effectLst/>
            </a:endParaRPr>
          </a:p>
          <a:p>
            <a:r>
              <a:rPr lang="nl-NL" sz="1600" b="0" i="0" u="none" strike="noStrike" dirty="0">
                <a:solidFill>
                  <a:srgbClr val="333333"/>
                </a:solidFill>
                <a:effectLst/>
                <a:highlight>
                  <a:srgbClr val="FFFFFF"/>
                </a:highlight>
                <a:latin typeface="Open Sans" panose="020B0606030504020204" pitchFamily="34" charset="0"/>
              </a:rPr>
              <a:t>Ambities waarbij sport &amp; bewegen het doel is (fitte, gezonde en vitale burgers d.m.v. sport- en beweegstimulering) maar ook waarbij sport &amp; bewegen ingezet wordt als middel (meedoen/sociale cohesie, het versterken van de sociale basis en leefbaarheid in de wijk etc.). De buurtsportcoach vervult hierbij een centrale rol, soms </a:t>
            </a:r>
          </a:p>
          <a:p>
            <a:pPr marL="342900" indent="-342900">
              <a:buFont typeface="Arial" panose="020B0604020202020204" pitchFamily="34" charset="0"/>
              <a:buChar char="•"/>
            </a:pPr>
            <a:r>
              <a:rPr lang="nl-NL" sz="1600" b="0" i="0" u="none" strike="noStrike" dirty="0">
                <a:solidFill>
                  <a:srgbClr val="333333"/>
                </a:solidFill>
                <a:effectLst/>
                <a:highlight>
                  <a:srgbClr val="FFFFFF"/>
                </a:highlight>
                <a:latin typeface="Open Sans" panose="020B0606030504020204" pitchFamily="34" charset="0"/>
              </a:rPr>
              <a:t>uitvoerend (beweegvaardigheid op scholen, beweegactiviteiten in de wijk)</a:t>
            </a:r>
          </a:p>
          <a:p>
            <a:pPr marL="342900" indent="-342900">
              <a:buFont typeface="Arial" panose="020B0604020202020204" pitchFamily="34" charset="0"/>
              <a:buChar char="•"/>
            </a:pPr>
            <a:r>
              <a:rPr lang="nl-NL" sz="1600" b="0" i="0" u="none" strike="noStrike" dirty="0">
                <a:solidFill>
                  <a:srgbClr val="333333"/>
                </a:solidFill>
                <a:effectLst/>
                <a:highlight>
                  <a:srgbClr val="FFFFFF"/>
                </a:highlight>
                <a:latin typeface="Open Sans" panose="020B0606030504020204" pitchFamily="34" charset="0"/>
              </a:rPr>
              <a:t>dan weer ondersteunend (het helpen en adviseren van bijvoorbeeld beweegaanbieders) en </a:t>
            </a:r>
          </a:p>
          <a:p>
            <a:pPr marL="342900" indent="-342900">
              <a:buFont typeface="Arial" panose="020B0604020202020204" pitchFamily="34" charset="0"/>
              <a:buChar char="•"/>
            </a:pPr>
            <a:r>
              <a:rPr lang="nl-NL" sz="1600" b="0" i="0" u="none" strike="noStrike" dirty="0">
                <a:solidFill>
                  <a:srgbClr val="333333"/>
                </a:solidFill>
                <a:effectLst/>
                <a:highlight>
                  <a:srgbClr val="FFFFFF"/>
                </a:highlight>
                <a:latin typeface="Open Sans" panose="020B0606030504020204" pitchFamily="34" charset="0"/>
              </a:rPr>
              <a:t>initiërend, verbindend waarbij beleid overstijgende samenwerking centraal staat. </a:t>
            </a:r>
            <a:endParaRPr lang="nl-NL" sz="1600" b="0" i="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12</a:t>
            </a:fld>
            <a:endParaRPr lang="nl-NL"/>
          </a:p>
        </p:txBody>
      </p:sp>
    </p:spTree>
    <p:extLst>
      <p:ext uri="{BB962C8B-B14F-4D97-AF65-F5344CB8AC3E}">
        <p14:creationId xmlns:p14="http://schemas.microsoft.com/office/powerpoint/2010/main" val="416621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i="0" dirty="0">
                <a:solidFill>
                  <a:srgbClr val="002060"/>
                </a:solidFill>
                <a:effectLst/>
                <a:latin typeface="Calibri" panose="020F0502020204030204" pitchFamily="34" charset="0"/>
                <a:ea typeface="Times New Roman" panose="02020603050405020304" pitchFamily="18" charset="0"/>
              </a:rPr>
              <a:t>We hebben het over een relatief nieuw beroep. Een beroep dat nog volop in ontwikkeling omdat het maatschappelijke ontwikkelingen volgt (iedere 4 jaar andere accenten in de bestuurlijke afspraken).</a:t>
            </a:r>
          </a:p>
          <a:p>
            <a:r>
              <a:rPr lang="nl-NL" sz="1600" i="0" dirty="0">
                <a:solidFill>
                  <a:srgbClr val="002060"/>
                </a:solidFill>
                <a:effectLst/>
                <a:latin typeface="Calibri" panose="020F0502020204030204" pitchFamily="34" charset="0"/>
                <a:ea typeface="Times New Roman" panose="02020603050405020304" pitchFamily="18" charset="0"/>
              </a:rPr>
              <a:t>In de afgelopen ruim 15 jaar zien we een toename van het aantal professionals dat via de BRC een baan heeft. Maar we zien ook een enorme verbreding van het speelveld, met als gevolg dat wat van de professional gevraagd wordt niet zomaar altijd en overal geleverd kan worden. Met LAB proberen we hier een oplossing voor te vinden. </a:t>
            </a:r>
          </a:p>
          <a:p>
            <a:endParaRPr lang="nl-NL" sz="1600" i="0" dirty="0">
              <a:solidFill>
                <a:srgbClr val="002060"/>
              </a:solidFill>
              <a:effectLst/>
              <a:latin typeface="Calibri" panose="020F0502020204030204" pitchFamily="34" charset="0"/>
              <a:ea typeface="Times New Roman" panose="02020603050405020304" pitchFamily="18" charset="0"/>
            </a:endParaRPr>
          </a:p>
          <a:p>
            <a:pPr marL="342900" indent="-342900">
              <a:buFont typeface="+mj-lt"/>
              <a:buAutoNum type="arabicPeriod"/>
            </a:pPr>
            <a:r>
              <a:rPr lang="nl-NL" sz="1600" i="0" dirty="0">
                <a:solidFill>
                  <a:srgbClr val="002060"/>
                </a:solidFill>
                <a:effectLst/>
                <a:latin typeface="Calibri" panose="020F0502020204030204" pitchFamily="34" charset="0"/>
                <a:ea typeface="Times New Roman" panose="02020603050405020304" pitchFamily="18" charset="0"/>
              </a:rPr>
              <a:t>Met het </a:t>
            </a:r>
            <a:r>
              <a:rPr lang="nl-NL" sz="1600" i="0" dirty="0" err="1">
                <a:solidFill>
                  <a:srgbClr val="002060"/>
                </a:solidFill>
                <a:effectLst/>
                <a:latin typeface="Calibri" panose="020F0502020204030204" pitchFamily="34" charset="0"/>
                <a:ea typeface="Times New Roman" panose="02020603050405020304" pitchFamily="18" charset="0"/>
              </a:rPr>
              <a:t>carrièrepad</a:t>
            </a:r>
            <a:r>
              <a:rPr lang="nl-NL" sz="1600" i="0" dirty="0">
                <a:solidFill>
                  <a:srgbClr val="002060"/>
                </a:solidFill>
                <a:effectLst/>
                <a:latin typeface="Calibri" panose="020F0502020204030204" pitchFamily="34" charset="0"/>
                <a:ea typeface="Times New Roman" panose="02020603050405020304" pitchFamily="18" charset="0"/>
              </a:rPr>
              <a:t> proberen we overzicht en een gelijk speelveld te creëren. Duidelijke functieprofielen, met in eerste instantie waardering in de cao sport maar ook afstemming met de meest aanpalende werkgeversorganisaties zoals die van gemeenten en jongeren werk. Met hopelijk ook aantrekkelijkere voorwaarden, meer perspectief en minder snipperbanen tot gevolg. Kortom ontwikkelperspectief en arbeidsmarktperspectief</a:t>
            </a:r>
          </a:p>
          <a:p>
            <a:pPr marL="342900" indent="-342900">
              <a:buFont typeface="+mj-lt"/>
              <a:buAutoNum type="arabicPeriod"/>
            </a:pPr>
            <a:r>
              <a:rPr lang="nl-NL" sz="1600" i="0" dirty="0">
                <a:solidFill>
                  <a:srgbClr val="002060"/>
                </a:solidFill>
                <a:effectLst/>
                <a:latin typeface="Calibri" panose="020F0502020204030204" pitchFamily="34" charset="0"/>
                <a:ea typeface="Times New Roman" panose="02020603050405020304" pitchFamily="18" charset="0"/>
              </a:rPr>
              <a:t>Dit </a:t>
            </a:r>
            <a:r>
              <a:rPr lang="nl-NL" sz="1600" i="0" dirty="0" err="1">
                <a:solidFill>
                  <a:srgbClr val="002060"/>
                </a:solidFill>
                <a:effectLst/>
                <a:latin typeface="Calibri" panose="020F0502020204030204" pitchFamily="34" charset="0"/>
                <a:ea typeface="Times New Roman" panose="02020603050405020304" pitchFamily="18" charset="0"/>
              </a:rPr>
              <a:t>carrièrepad</a:t>
            </a:r>
            <a:r>
              <a:rPr lang="nl-NL" sz="1600" i="0" dirty="0">
                <a:solidFill>
                  <a:srgbClr val="002060"/>
                </a:solidFill>
                <a:effectLst/>
                <a:latin typeface="Calibri" panose="020F0502020204030204" pitchFamily="34" charset="0"/>
                <a:ea typeface="Times New Roman" panose="02020603050405020304" pitchFamily="18" charset="0"/>
              </a:rPr>
              <a:t> zorgt ook voor een betere aansluiting tussen opleidingsprofielen, beroepscompetentieprofielen en functieprofielen waardoor onderwijs en werkveld beter op elkaar aansluiten.,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l-NL" sz="1600" i="0" dirty="0">
                <a:solidFill>
                  <a:srgbClr val="002060"/>
                </a:solidFill>
                <a:effectLst/>
                <a:latin typeface="Calibri" panose="020F0502020204030204" pitchFamily="34" charset="0"/>
                <a:ea typeface="Times New Roman" panose="02020603050405020304" pitchFamily="18" charset="0"/>
              </a:rPr>
              <a:t>Kwaliteitsmanagement &amp; erkenning: we zetten in op kwaliteit door gerichte deskundigheidsbevordering in de brede zin van het woord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l-NL" sz="1600" i="0" dirty="0">
                <a:solidFill>
                  <a:srgbClr val="002060"/>
                </a:solidFill>
                <a:effectLst/>
                <a:latin typeface="Calibri" panose="020F0502020204030204" pitchFamily="34" charset="0"/>
                <a:ea typeface="Times New Roman" panose="02020603050405020304" pitchFamily="18" charset="0"/>
              </a:rPr>
              <a:t>Met een belangrijke rol voor intersectorale samenwerking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l-NL" sz="1600" i="0" dirty="0">
                <a:solidFill>
                  <a:srgbClr val="002060"/>
                </a:solidFill>
                <a:effectLst/>
                <a:latin typeface="Calibri" panose="020F0502020204030204" pitchFamily="34" charset="0"/>
                <a:ea typeface="Times New Roman" panose="02020603050405020304" pitchFamily="18" charset="0"/>
              </a:rPr>
              <a:t>Het geheel van de elementen geeft houvast voor een leven lang leren.</a:t>
            </a:r>
          </a:p>
          <a:p>
            <a:pPr marL="342900" indent="-342900">
              <a:buFont typeface="+mj-lt"/>
              <a:buAutoNum type="arabicPeriod"/>
            </a:pPr>
            <a:endParaRPr lang="nl-NL" sz="1600" i="0" dirty="0">
              <a:solidFill>
                <a:srgbClr val="002060"/>
              </a:solidFill>
              <a:effectLst/>
              <a:latin typeface="Calibri" panose="020F0502020204030204" pitchFamily="34" charset="0"/>
              <a:ea typeface="Times New Roman" panose="02020603050405020304" pitchFamily="18" charset="0"/>
            </a:endParaRPr>
          </a:p>
          <a:p>
            <a:r>
              <a:rPr lang="nl-NL" sz="1600" i="0" dirty="0">
                <a:solidFill>
                  <a:srgbClr val="002060"/>
                </a:solidFill>
                <a:effectLst/>
                <a:latin typeface="Calibri" panose="020F0502020204030204" pitchFamily="34" charset="0"/>
                <a:ea typeface="Times New Roman" panose="02020603050405020304" pitchFamily="18" charset="0"/>
              </a:rPr>
              <a:t>Allemaal zaken die we ook terugzien in de arbeidsmarktmonitor Sport. </a:t>
            </a: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Daarnaast zien we of wellicht juist t.g.v. deze ontwikkelingen dat de professionals binnen de BRC ook ingezet worden binnen andere facetten van de sector Sport of andersom dat professionals uit andere sectoren werkzaamheden rondom sport en bewegen invullen. Reden te meer om LAB en de HCA Sport met elkaar te verbinden om nog meer versnippering te voorkomen. We streven daarom naar gemeenschappelijke taal en eenduidigheid.</a:t>
            </a:r>
            <a:endParaRPr lang="nl-NL" sz="1600" i="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13</a:t>
            </a:fld>
            <a:endParaRPr lang="nl-NL"/>
          </a:p>
        </p:txBody>
      </p:sp>
    </p:spTree>
    <p:extLst>
      <p:ext uri="{BB962C8B-B14F-4D97-AF65-F5344CB8AC3E}">
        <p14:creationId xmlns:p14="http://schemas.microsoft.com/office/powerpoint/2010/main" val="329137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Samengevat dus</a:t>
            </a:r>
            <a:endParaRPr lang="nl-NL" sz="1600" i="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14</a:t>
            </a:fld>
            <a:endParaRPr lang="nl-NL"/>
          </a:p>
        </p:txBody>
      </p:sp>
    </p:spTree>
    <p:extLst>
      <p:ext uri="{BB962C8B-B14F-4D97-AF65-F5344CB8AC3E}">
        <p14:creationId xmlns:p14="http://schemas.microsoft.com/office/powerpoint/2010/main" val="274442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600" i="0" dirty="0">
              <a:effectLst/>
            </a:endParaRP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In 202o is het </a:t>
            </a:r>
            <a:r>
              <a:rPr lang="nl-NL" sz="1600" i="0" kern="100" dirty="0" err="1">
                <a:solidFill>
                  <a:srgbClr val="002060"/>
                </a:solidFill>
                <a:effectLst/>
                <a:latin typeface="Calibri" panose="020F0502020204030204" pitchFamily="34" charset="0"/>
                <a:ea typeface="Aptos" panose="020B0004020202020204" pitchFamily="34" charset="0"/>
                <a:cs typeface="Times New Roman" panose="02020603050405020304" pitchFamily="18" charset="0"/>
              </a:rPr>
              <a:t>carrierepad</a:t>
            </a:r>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buurtsportcoach ontwikkeld en in 2021 geïmplementeerd. In 2023 hebben we dit doorontwikkeld voor de overige rollen &amp; functies uit de bestuurlijke afspraken. De waardering van de nieuwe rollen en functies vindt de komende maanden plaats waarna we de uitgebreide variant kunnen implementeren. </a:t>
            </a: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Hiermee zetten we in op sterke aanbieders in de sport-, bewegen- en cultuursector waarbij kwaliteit, professionaliteit en vakbekwaamheid goed geregeld is. </a:t>
            </a:r>
            <a:endParaRPr lang="nl-NL" sz="1600" i="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a:t>
            </a:r>
            <a:endParaRPr lang="nl-NL" sz="1600" i="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600" i="0" dirty="0">
                <a:solidFill>
                  <a:srgbClr val="002060"/>
                </a:solidFill>
                <a:effectLst/>
                <a:latin typeface="Calibri" panose="020F0502020204030204" pitchFamily="34" charset="0"/>
                <a:ea typeface="Aptos" panose="020B0004020202020204" pitchFamily="34" charset="0"/>
              </a:rPr>
              <a:t>Het carrière pad wordt gebruikt om de dialoog tussen gemeenten en werkgevers aan te gaan over welke doelstellingen er lokaal zijn en welke formatie daarbij hoor. Zowel in aantallen als in type als in niveau. Daarnaast biedt het houvast in de dialoog tussen werkgever en professional over ontwikkeling, groei, scholing. Vanuit LAB zorgen we voor samenhang tussen de inhoudelijke ambities en daarmee de diverse profielen. </a:t>
            </a:r>
          </a:p>
          <a:p>
            <a:endParaRPr lang="nl-NL" sz="1200" i="0" dirty="0">
              <a:solidFill>
                <a:srgbClr val="002060"/>
              </a:solidFill>
              <a:effectLst/>
              <a:latin typeface="Calibri" panose="020F0502020204030204" pitchFamily="34" charset="0"/>
              <a:ea typeface="Aptos" panose="020B0004020202020204" pitchFamily="34" charset="0"/>
            </a:endParaRPr>
          </a:p>
          <a:p>
            <a:endParaRPr lang="nl-NL" i="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15</a:t>
            </a:fld>
            <a:endParaRPr lang="nl-NL"/>
          </a:p>
        </p:txBody>
      </p:sp>
    </p:spTree>
    <p:extLst>
      <p:ext uri="{BB962C8B-B14F-4D97-AF65-F5344CB8AC3E}">
        <p14:creationId xmlns:p14="http://schemas.microsoft.com/office/powerpoint/2010/main" val="4282953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Bij de ontwikkeling van het carrière-pad is daarnaast gekeken naar de verschillen en overeenkomsten in arbeidsvoorwaarden tussen de verschillende </a:t>
            </a:r>
            <a:r>
              <a:rPr lang="nl-NL" sz="1600" i="0" kern="100" dirty="0" err="1">
                <a:solidFill>
                  <a:srgbClr val="FF0000"/>
                </a:solidFill>
                <a:effectLst/>
                <a:latin typeface="Calibri" panose="020F0502020204030204" pitchFamily="34" charset="0"/>
                <a:ea typeface="Aptos" panose="020B0004020202020204" pitchFamily="34" charset="0"/>
                <a:cs typeface="Times New Roman" panose="02020603050405020304" pitchFamily="18" charset="0"/>
              </a:rPr>
              <a:t>CAO’s</a:t>
            </a:r>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waarin de meeste BRC-professionals werkzaam zijn. Een carrière pad moet het uiteindelijk makkelijker maken om van de ene sportbaan naar de andere door te stromen, of zelfs een andere sector. </a:t>
            </a:r>
          </a:p>
          <a:p>
            <a:r>
              <a:rPr lang="nl-NL" sz="1600" i="0" kern="100" dirty="0">
                <a:solidFill>
                  <a:srgbClr val="002060"/>
                </a:solidFill>
                <a:effectLst/>
                <a:latin typeface="Calibri" panose="020F0502020204030204" pitchFamily="34" charset="0"/>
                <a:cs typeface="Times New Roman" panose="02020603050405020304" pitchFamily="18" charset="0"/>
              </a:rPr>
              <a:t>Zoals gezegd, ook onderwerp van de HCA Sport</a:t>
            </a:r>
            <a:endParaRPr lang="nl-NL" i="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16</a:t>
            </a:fld>
            <a:endParaRPr lang="nl-NL"/>
          </a:p>
        </p:txBody>
      </p:sp>
    </p:spTree>
    <p:extLst>
      <p:ext uri="{BB962C8B-B14F-4D97-AF65-F5344CB8AC3E}">
        <p14:creationId xmlns:p14="http://schemas.microsoft.com/office/powerpoint/2010/main" val="208266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Het carrière pad en de profielen maken ook een betere aansluiting tussen opleiding/onderwijs en de praktijk mogelijk.</a:t>
            </a: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Enerzijds door gelijksoortige taal te hanteren, daarover buigen we ons nu binnen de HCA Sport. Anderzijds door de nauwe betrokkenheid van werkgevers en gemeenten. Het onderwijs kan hier het curriculum op afstemmen. </a:t>
            </a:r>
          </a:p>
          <a:p>
            <a:endPar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endParaRP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Op dit moment zien we dat opleidingen vooral ‘BREED-opleiden’ wat het lastig maakt om op korte termijn te kunnen anticiperen op de ontwikkelingen in de sector en de kennis en kunde bij nieuwere banen. </a:t>
            </a:r>
            <a:r>
              <a:rPr lang="nl-NL" sz="1600" i="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Pas in de praktijk ontstaat de behoefte om te specialiseren of er ontstaan nieuwe vragen in de praktijk. Daar spelen we met LAB landelijk nu heel gericht op in met nieuw of aangepast aanbod. Zoals hoe werkt die gemeente nou, de leerlijn BIOR en de Beweegreis/bsc+. Iets van landelijke afstemming daarin zal wel nodig blijven, ontsluiting kan via de 5 regionale academies of de onderliggende ”hubs”. Wendbaar &amp; adaptief en daarmee dus ruimte voor andere partners.</a:t>
            </a:r>
          </a:p>
          <a:p>
            <a:endParaRPr lang="nl-NL" sz="1800" i="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endParaRPr>
          </a:p>
          <a:p>
            <a:endParaRPr lang="nl-NL" i="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17</a:t>
            </a:fld>
            <a:endParaRPr lang="nl-NL"/>
          </a:p>
        </p:txBody>
      </p:sp>
    </p:spTree>
    <p:extLst>
      <p:ext uri="{BB962C8B-B14F-4D97-AF65-F5344CB8AC3E}">
        <p14:creationId xmlns:p14="http://schemas.microsoft.com/office/powerpoint/2010/main" val="2070724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Het LAB heeft de ambitie en streeft naar een sterke verbinding tussen sport, bewegen en cultuur met andere domeinen en programma’s (onderwijs, gezondheid, zorg, welzijn en sociale zaken/armoede &amp; schulden). Dit loopt parallel aan de SA II, GALA en daarmee brede SPUK&gt; Hiermee her- en erkent het LAB dat in de toekomst functies de sectoren gaan overbruggen. En dat v</a:t>
            </a:r>
            <a:r>
              <a:rPr lang="nl-NL" sz="1600" i="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raagt om bepaalde expertise.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i="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endParaRP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We willen </a:t>
            </a:r>
            <a:r>
              <a:rPr lang="nl-NL" sz="1600" b="1"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cross-sectoraal antwoorden vinden</a:t>
            </a:r>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op de vraagstukken die de domeinen met elkaar bindt. De intersectorale samenwerking vraagt toenemende deskundigheidseisen van onze BRC-professionals. Het LAB gaat </a:t>
            </a:r>
            <a:r>
              <a:rPr lang="nl-NL" sz="1600" i="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aanbod hiervoor ontsluiten en eventueel ontwikkelen daar waar nodig. </a:t>
            </a:r>
            <a:r>
              <a:rPr lang="nl-NL" sz="1600" i="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De uitkomsten van de zogeheten specifieke </a:t>
            </a:r>
            <a:r>
              <a:rPr lang="nl-NL" sz="1600" i="0" kern="100" dirty="0" err="1">
                <a:solidFill>
                  <a:srgbClr val="FF0000"/>
                </a:solidFill>
                <a:effectLst/>
                <a:latin typeface="Aptos" panose="020B0004020202020204" pitchFamily="34" charset="0"/>
                <a:ea typeface="Aptos" panose="020B0004020202020204" pitchFamily="34" charset="0"/>
                <a:cs typeface="Times New Roman" panose="02020603050405020304" pitchFamily="18" charset="0"/>
              </a:rPr>
              <a:t>spukpeiling</a:t>
            </a:r>
            <a:r>
              <a:rPr lang="nl-NL" sz="1600" i="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gaan daarbij helpen. Een eerste verdieping van deze resultaten heeft plaatsgevonden via de regionale contactdagen. Mogelijk dat hier nog extra focus- en/of klankbordgroepen voor nodig zijn. Het gaat om zowel inhoud als vorm. Het gaat om inzicht in de volledige driehoek. En vanuit de contacten met onder andere Sociaal Werk Nederland gaat het om leren van én MET elkaar.</a:t>
            </a:r>
            <a:endParaRPr lang="nl-NL" sz="1600" i="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 </a:t>
            </a:r>
            <a:endParaRPr lang="nl-NL" sz="1600" i="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Die persoonlijke ontwikkeling zal ook steeds vaker gaan plaatsvinden in twee of meer domeinen of contexten in plaats van één. </a:t>
            </a:r>
          </a:p>
          <a:p>
            <a:endPar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endParaRPr>
          </a:p>
          <a:p>
            <a:r>
              <a:rPr lang="nl-NL" sz="1600" i="0" kern="1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De regionale academies faciliteren dit. Rechtstreeks of via het netwerk.</a:t>
            </a:r>
            <a:endParaRPr lang="nl-NL" sz="1600" i="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800" i="0" kern="100" dirty="0">
                <a:solidFill>
                  <a:srgbClr val="A02B93"/>
                </a:solidFill>
                <a:effectLst/>
                <a:latin typeface="Calibri" panose="020F0502020204030204" pitchFamily="34" charset="0"/>
                <a:ea typeface="Aptos" panose="020B0004020202020204" pitchFamily="34" charset="0"/>
                <a:cs typeface="Times New Roman" panose="02020603050405020304" pitchFamily="18" charset="0"/>
              </a:rPr>
              <a:t> </a:t>
            </a:r>
            <a:endParaRPr lang="nl-NL" sz="1800" i="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i="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i="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18</a:t>
            </a:fld>
            <a:endParaRPr lang="nl-NL"/>
          </a:p>
        </p:txBody>
      </p:sp>
    </p:spTree>
    <p:extLst>
      <p:ext uri="{BB962C8B-B14F-4D97-AF65-F5344CB8AC3E}">
        <p14:creationId xmlns:p14="http://schemas.microsoft.com/office/powerpoint/2010/main" val="1048977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kern="100" dirty="0">
                <a:effectLst/>
                <a:latin typeface="Aptos" panose="020B0004020202020204" pitchFamily="34" charset="0"/>
                <a:ea typeface="Aptos" panose="020B0004020202020204" pitchFamily="34" charset="0"/>
                <a:cs typeface="Times New Roman" panose="02020603050405020304" pitchFamily="18" charset="0"/>
              </a:rPr>
              <a:t>De noodzaak tot blijvende professionalisering, een leven lang ontwikkelen is duidelijk. Het streven naar kwaliteit vraagt ook gerichte monitoring. Data en </a:t>
            </a:r>
            <a:r>
              <a:rPr lang="nl-NL" sz="1600" kern="100" dirty="0" err="1">
                <a:effectLst/>
                <a:latin typeface="Aptos" panose="020B0004020202020204" pitchFamily="34" charset="0"/>
                <a:ea typeface="Aptos" panose="020B0004020202020204" pitchFamily="34" charset="0"/>
                <a:cs typeface="Times New Roman" panose="02020603050405020304" pitchFamily="18" charset="0"/>
              </a:rPr>
              <a:t>datagedreven</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 beleid staan centraal in sportakkoord II en GALA en dat geldt dus ook voor de BRC.</a:t>
            </a:r>
          </a:p>
          <a:p>
            <a:r>
              <a:rPr lang="nl-NL" sz="1600" kern="100" dirty="0">
                <a:effectLst/>
                <a:latin typeface="Aptos" panose="020B0004020202020204" pitchFamily="34" charset="0"/>
                <a:ea typeface="Aptos" panose="020B0004020202020204" pitchFamily="34" charset="0"/>
                <a:cs typeface="Times New Roman" panose="02020603050405020304" pitchFamily="18" charset="0"/>
              </a:rPr>
              <a:t>Met modulaire leerlijnen (horizontaal en verticaal) op het snijvlak van profielen/rol(</a:t>
            </a:r>
            <a:r>
              <a:rPr lang="nl-NL" sz="1600" kern="100" dirty="0" err="1">
                <a:effectLst/>
                <a:latin typeface="Aptos" panose="020B0004020202020204" pitchFamily="34" charset="0"/>
                <a:ea typeface="Aptos" panose="020B0004020202020204" pitchFamily="34" charset="0"/>
                <a:cs typeface="Times New Roman" panose="02020603050405020304" pitchFamily="18" charset="0"/>
              </a:rPr>
              <a:t>len</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 en thematiek/context bieden we gerichte deskundigheidsbevordering die rekening houdt met het onderscheid tussen mensen, functies en rollen. Een “wasstraat” die zowel effectief is als efficiënt, geen </a:t>
            </a:r>
            <a:r>
              <a:rPr lang="nl-NL" sz="1600" kern="100" dirty="0" err="1">
                <a:effectLst/>
                <a:latin typeface="Aptos" panose="020B0004020202020204" pitchFamily="34" charset="0"/>
                <a:ea typeface="Aptos" panose="020B0004020202020204" pitchFamily="34" charset="0"/>
                <a:cs typeface="Times New Roman" panose="02020603050405020304" pitchFamily="18" charset="0"/>
              </a:rPr>
              <a:t>dubbels</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 waar dat niet nodig is bijvoorbeeld als je dag als professional uit meerdere rollen of zelfs functies bestaat. </a:t>
            </a:r>
          </a:p>
          <a:p>
            <a:endParaRPr lang="nl-NL"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600" kern="100" dirty="0">
                <a:effectLst/>
                <a:latin typeface="Aptos" panose="020B0004020202020204" pitchFamily="34" charset="0"/>
                <a:ea typeface="Aptos" panose="020B0004020202020204" pitchFamily="34" charset="0"/>
                <a:cs typeface="Times New Roman" panose="02020603050405020304" pitchFamily="18" charset="0"/>
              </a:rPr>
              <a:t>Daarnaast:</a:t>
            </a:r>
          </a:p>
          <a:p>
            <a:pPr marL="285750" indent="-285750">
              <a:buFontTx/>
              <a:buChar char="-"/>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Vraaggestuurd, dus aansluitend bij de behoefte</a:t>
            </a:r>
          </a:p>
          <a:p>
            <a:pPr marL="285750" indent="-285750">
              <a:buFontTx/>
              <a:buChar char="-"/>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Met een intaketool</a:t>
            </a:r>
          </a:p>
          <a:p>
            <a:pPr marL="285750" indent="-285750">
              <a:buFontTx/>
              <a:buChar char="-"/>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Gemeenschappelijke taal</a:t>
            </a:r>
          </a:p>
          <a:p>
            <a:pPr marL="285750" indent="-285750">
              <a:buFontTx/>
              <a:buChar char="-"/>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Leerlijnen rondom het </a:t>
            </a:r>
            <a:r>
              <a:rPr lang="nl-NL" sz="1600" kern="100" dirty="0" err="1">
                <a:effectLst/>
                <a:latin typeface="Aptos" panose="020B0004020202020204" pitchFamily="34" charset="0"/>
                <a:ea typeface="Aptos" panose="020B0004020202020204" pitchFamily="34" charset="0"/>
                <a:cs typeface="Times New Roman" panose="02020603050405020304" pitchFamily="18" charset="0"/>
              </a:rPr>
              <a:t>carrierepad</a:t>
            </a:r>
            <a:endParaRPr lang="nl-NL"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Tx/>
              <a:buChar char="-"/>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Met een aansluiting tussen onderwijs en werkveld (opleiding, keuzedelen, bij- en </a:t>
            </a:r>
            <a:r>
              <a:rPr lang="nl-NL" sz="1600" kern="100" dirty="0" err="1">
                <a:effectLst/>
                <a:latin typeface="Aptos" panose="020B0004020202020204" pitchFamily="34" charset="0"/>
                <a:ea typeface="Aptos" panose="020B0004020202020204" pitchFamily="34" charset="0"/>
                <a:cs typeface="Times New Roman" panose="02020603050405020304" pitchFamily="18" charset="0"/>
              </a:rPr>
              <a:t>naschoing</a:t>
            </a:r>
            <a:r>
              <a:rPr lang="nl-NL" sz="1600" kern="100" dirty="0">
                <a:effectLst/>
                <a:latin typeface="Aptos" panose="020B0004020202020204" pitchFamily="34" charset="0"/>
                <a:ea typeface="Aptos" panose="020B0004020202020204" pitchFamily="34" charset="0"/>
                <a:cs typeface="Times New Roman" panose="02020603050405020304" pitchFamily="18" charset="0"/>
              </a:rPr>
              <a:t>, intervisie/kennisdeling)</a:t>
            </a:r>
          </a:p>
          <a:p>
            <a:pPr marL="285750" indent="-285750">
              <a:buFontTx/>
              <a:buChar char="-"/>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En van BRC naar tenminste sector breed en aansluitend op aanpalende </a:t>
            </a:r>
            <a:r>
              <a:rPr lang="nl-NL" sz="1600" kern="100" dirty="0" err="1">
                <a:effectLst/>
                <a:latin typeface="Aptos" panose="020B0004020202020204" pitchFamily="34" charset="0"/>
                <a:ea typeface="Aptos" panose="020B0004020202020204" pitchFamily="34" charset="0"/>
                <a:cs typeface="Times New Roman" panose="02020603050405020304" pitchFamily="18" charset="0"/>
              </a:rPr>
              <a:t>HCA’s</a:t>
            </a:r>
            <a:endParaRPr lang="nl-NL"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Tx/>
              <a:buNone/>
            </a:pPr>
            <a:endParaRPr lang="nl-NL"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Tx/>
              <a:buNone/>
            </a:pPr>
            <a:r>
              <a:rPr lang="nl-NL" sz="1600" kern="100" dirty="0">
                <a:effectLst/>
                <a:latin typeface="Aptos" panose="020B0004020202020204" pitchFamily="34" charset="0"/>
                <a:ea typeface="Aptos" panose="020B0004020202020204" pitchFamily="34" charset="0"/>
                <a:cs typeface="Times New Roman" panose="02020603050405020304" pitchFamily="18" charset="0"/>
              </a:rPr>
              <a:t>Kortom voor professionals, werkgevers en gemeenten gerichte geoormerkte inzet waarin de regionale academies en onderliggende netwerken kunnen voorzien.</a:t>
            </a:r>
          </a:p>
          <a:p>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i="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19</a:t>
            </a:fld>
            <a:endParaRPr lang="nl-NL"/>
          </a:p>
        </p:txBody>
      </p:sp>
    </p:spTree>
    <p:extLst>
      <p:ext uri="{BB962C8B-B14F-4D97-AF65-F5344CB8AC3E}">
        <p14:creationId xmlns:p14="http://schemas.microsoft.com/office/powerpoint/2010/main" val="250702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Dank dat jullie er allemaal zijn om met ons op reis te gaan tot en met in ieder geval eind 2026. Vandaag bepalen we samen de route voor de resterende programma duur. </a:t>
            </a:r>
          </a:p>
          <a:p>
            <a:r>
              <a:rPr lang="nl-NL" sz="1600" dirty="0"/>
              <a:t>Het einddoel is helder:</a:t>
            </a:r>
          </a:p>
          <a:p>
            <a:pPr marL="342900" indent="-342900">
              <a:buAutoNum type="arabicPeriod"/>
            </a:pPr>
            <a:r>
              <a:rPr lang="nl-NL" sz="1600" dirty="0"/>
              <a:t>De integrale LAB-doelstelling is gericht op de </a:t>
            </a:r>
            <a:r>
              <a:rPr lang="nl-NL" sz="1600" b="1" dirty="0">
                <a:solidFill>
                  <a:srgbClr val="FF0000"/>
                </a:solidFill>
              </a:rPr>
              <a:t>buurtsportcoach (en andere rollen binnen de brede regeling</a:t>
            </a:r>
            <a:r>
              <a:rPr lang="nl-NL" sz="1600" dirty="0"/>
              <a:t>); in een complexer en veranderend speelveld de juiste handvatten aanreiken zodat de professional zijn werk op de juiste manier kan blijven doen (dit was het vertrekpunt in LAB 1)</a:t>
            </a:r>
          </a:p>
          <a:p>
            <a:pPr marL="342900" indent="-342900">
              <a:buAutoNum type="arabicPeriod"/>
            </a:pPr>
            <a:r>
              <a:rPr lang="nl-NL" sz="1600" dirty="0"/>
              <a:t>De infrastructuur kan benut worden voor de bredere opgave van SA 2 en GALA (oftewel de brede SPUK)</a:t>
            </a:r>
          </a:p>
          <a:p>
            <a:pPr marL="342900" indent="-342900">
              <a:buAutoNum type="arabicPeriod"/>
            </a:pPr>
            <a:r>
              <a:rPr lang="nl-NL" sz="1600" dirty="0"/>
              <a:t>Dat betekent </a:t>
            </a:r>
            <a:r>
              <a:rPr lang="nl-NL" sz="1600" dirty="0" err="1"/>
              <a:t>ondermeer</a:t>
            </a:r>
            <a:r>
              <a:rPr lang="nl-NL" sz="1600" dirty="0"/>
              <a:t> ook dat de legacy bruikbaar is voor delen van de Human </a:t>
            </a:r>
            <a:r>
              <a:rPr lang="nl-NL" sz="1600" dirty="0" err="1"/>
              <a:t>Capital</a:t>
            </a:r>
            <a:r>
              <a:rPr lang="nl-NL" sz="1600" dirty="0"/>
              <a:t> Agenda Sport (en dus breder dan de rollen en functies van de BRC)</a:t>
            </a:r>
          </a:p>
          <a:p>
            <a:pPr marL="342900" indent="-342900">
              <a:buAutoNum type="arabicPeriod"/>
            </a:pPr>
            <a:r>
              <a:rPr lang="nl-NL" sz="1600" dirty="0"/>
              <a:t>En daarmee is het opgaan van het programma LAB in deze HCA Sport ook een logische vervolgstap.</a:t>
            </a:r>
          </a:p>
          <a:p>
            <a:endParaRPr lang="nl-NL" sz="1600" dirty="0"/>
          </a:p>
          <a:p>
            <a:endParaRPr lang="nl-NL" sz="160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2</a:t>
            </a:fld>
            <a:endParaRPr lang="nl-NL"/>
          </a:p>
        </p:txBody>
      </p:sp>
    </p:spTree>
    <p:extLst>
      <p:ext uri="{BB962C8B-B14F-4D97-AF65-F5344CB8AC3E}">
        <p14:creationId xmlns:p14="http://schemas.microsoft.com/office/powerpoint/2010/main" val="2354756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20</a:t>
            </a:fld>
            <a:endParaRPr lang="nl-NL"/>
          </a:p>
        </p:txBody>
      </p:sp>
    </p:spTree>
    <p:extLst>
      <p:ext uri="{BB962C8B-B14F-4D97-AF65-F5344CB8AC3E}">
        <p14:creationId xmlns:p14="http://schemas.microsoft.com/office/powerpoint/2010/main" val="32741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lgn="l">
              <a:buAutoNum type="arabicPeriod"/>
            </a:pPr>
            <a:r>
              <a:rPr lang="nl-NL" sz="1600" b="1" i="0" u="none" strike="noStrike" dirty="0">
                <a:solidFill>
                  <a:srgbClr val="931C80"/>
                </a:solidFill>
                <a:effectLst/>
                <a:latin typeface="Montserrat" panose="020F0502020204030204" pitchFamily="34" charset="0"/>
              </a:rPr>
              <a:t>WHY: </a:t>
            </a:r>
            <a:r>
              <a:rPr lang="nl-NL" sz="1600" b="0" i="0" u="none" strike="noStrike" dirty="0">
                <a:solidFill>
                  <a:srgbClr val="931C80"/>
                </a:solidFill>
                <a:effectLst/>
                <a:latin typeface="Montserrat" panose="020F0502020204030204" pitchFamily="34" charset="0"/>
              </a:rPr>
              <a:t>platgezegd het succesvol blijven inzetten van het instrument buurtsportcoach (en andere rollen &amp; functies binnen de BRC); het veranderend en complexer worden speelveld vraagt om continue bij- en nascholing, intervisie, kennisuitwisseling</a:t>
            </a:r>
          </a:p>
          <a:p>
            <a:pPr marL="457200" indent="-457200" algn="l">
              <a:buAutoNum type="arabicPeriod"/>
            </a:pPr>
            <a:r>
              <a:rPr lang="nl-NL" sz="1600" b="1" i="0" u="none" strike="noStrike" dirty="0">
                <a:solidFill>
                  <a:srgbClr val="931C80"/>
                </a:solidFill>
                <a:effectLst/>
                <a:latin typeface="Montserrat" panose="020F0502020204030204" pitchFamily="34" charset="0"/>
              </a:rPr>
              <a:t>HOW: </a:t>
            </a:r>
            <a:r>
              <a:rPr lang="nl-NL" sz="1600" b="0" i="0" u="none" strike="noStrike" dirty="0">
                <a:solidFill>
                  <a:srgbClr val="931C80"/>
                </a:solidFill>
                <a:effectLst/>
                <a:latin typeface="Montserrat" panose="020F0502020204030204" pitchFamily="34" charset="0"/>
              </a:rPr>
              <a:t>het faciliteren van landelijke en regionale samenwerking tussen onder andere onderwijs, WIJ buurtsportcoaches en de provinciale sportorganisaties verenigd in sportkracht 12 en andere relevante partijen zoals de BRC-partners. LAB is dus geen nieuwe entiteit maar een tijdelijk programma om dit mogelijk te maken.</a:t>
            </a:r>
          </a:p>
          <a:p>
            <a:pPr marL="457200" indent="-457200" algn="l">
              <a:buAutoNum type="arabicPeriod"/>
            </a:pPr>
            <a:r>
              <a:rPr lang="nl-NL" sz="1600" b="1" i="0" u="none" strike="noStrike" dirty="0">
                <a:solidFill>
                  <a:srgbClr val="931C80"/>
                </a:solidFill>
                <a:effectLst/>
                <a:latin typeface="Montserrat" panose="020F0502020204030204" pitchFamily="34" charset="0"/>
              </a:rPr>
              <a:t>WHAT</a:t>
            </a:r>
            <a:r>
              <a:rPr lang="nl-NL" sz="1600" b="0" i="0" u="none" strike="noStrike" dirty="0">
                <a:solidFill>
                  <a:srgbClr val="931C80"/>
                </a:solidFill>
                <a:effectLst/>
                <a:latin typeface="Montserrat" panose="020F0502020204030204" pitchFamily="34" charset="0"/>
              </a:rPr>
              <a:t>: met het </a:t>
            </a:r>
            <a:r>
              <a:rPr lang="nl-NL" sz="1600" b="0" i="0" u="none" strike="noStrike" dirty="0" err="1">
                <a:solidFill>
                  <a:srgbClr val="931C80"/>
                </a:solidFill>
                <a:effectLst/>
                <a:latin typeface="Montserrat" panose="020F0502020204030204" pitchFamily="34" charset="0"/>
              </a:rPr>
              <a:t>carriere</a:t>
            </a:r>
            <a:r>
              <a:rPr lang="nl-NL" sz="1600" b="0" i="0" u="none" strike="noStrike" dirty="0">
                <a:solidFill>
                  <a:srgbClr val="931C80"/>
                </a:solidFill>
                <a:effectLst/>
                <a:latin typeface="Montserrat" panose="020F0502020204030204" pitchFamily="34" charset="0"/>
              </a:rPr>
              <a:t> pad als basis werken we aan 3 pijlers: periodieke behoefte peiling in de driehoek professional, werkgever en gemeente (zowel rondom inhoud als vorm), het ontsluiten en waar nodig ontwikkelen van relevant, vraaggestuurd aanbod en onderliggend instrumentarium en organisatie/implementatie via regionale samenwerkingsverbanden en platformen.</a:t>
            </a:r>
          </a:p>
          <a:p>
            <a:pPr marL="0" indent="0" algn="l">
              <a:buNone/>
            </a:pPr>
            <a:r>
              <a:rPr lang="nl-NL" sz="1600" b="0" i="0" u="none" strike="noStrike" dirty="0">
                <a:solidFill>
                  <a:srgbClr val="931C80"/>
                </a:solidFill>
                <a:effectLst/>
                <a:latin typeface="Montserrat" panose="020F0502020204030204" pitchFamily="34" charset="0"/>
              </a:rPr>
              <a:t>Ook binnen LAB 2 blijven dit de uitgangspunten. Het volgend filmpje verduidelijkt e.e.a. </a:t>
            </a:r>
          </a:p>
          <a:p>
            <a:pPr algn="l"/>
            <a:endParaRPr lang="nl-NL" sz="2400" b="1" i="0" u="none" strike="noStrike" dirty="0">
              <a:solidFill>
                <a:srgbClr val="931C80"/>
              </a:solidFill>
              <a:effectLst/>
              <a:latin typeface="Montserrat" panose="020F0502020204030204" pitchFamily="34" charset="0"/>
            </a:endParaRPr>
          </a:p>
          <a:p>
            <a:endParaRPr lang="nl-NL" sz="160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3</a:t>
            </a:fld>
            <a:endParaRPr lang="nl-NL"/>
          </a:p>
        </p:txBody>
      </p:sp>
    </p:spTree>
    <p:extLst>
      <p:ext uri="{BB962C8B-B14F-4D97-AF65-F5344CB8AC3E}">
        <p14:creationId xmlns:p14="http://schemas.microsoft.com/office/powerpoint/2010/main" val="153991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Op al deze pijlers hebben we al stapjes gezet; we peilen, er is aanbod, er is een infrastructuur en er zijn profielen als basis. Maar we zijn er nog niet en vooral de onderlinge samenhang kan beter om de de afzonderlijke elementen maar vooral het totaal te laten renderen. Hierover later in het programma meer.</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4</a:t>
            </a:fld>
            <a:endParaRPr lang="nl-NL"/>
          </a:p>
        </p:txBody>
      </p:sp>
    </p:spTree>
    <p:extLst>
      <p:ext uri="{BB962C8B-B14F-4D97-AF65-F5344CB8AC3E}">
        <p14:creationId xmlns:p14="http://schemas.microsoft.com/office/powerpoint/2010/main" val="300591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In LAB waren we op ontdekkingsreis; we wisten wel wat ons doel was, maar hoe de route precies zou lopen en met wie hebben we moeten ondervinden. Daarbij was het ook lastig om samenwerking vanachter een scherm op te bouwen én meer tijd te investeren t.b.v. het grotere geheel met de onzekerheid of het programma nog wat meer tijd gegund zou worden. Dat is nu duidelijk en we zouden, ik spreek dan ook namens de regionale academies deze reis samen maken, met eenieder die het einddoel omarmt. Vanuit die eindbeeld gaan we de route en tussenstops aanscherpen en samen invulling geven aan hetgeen daarvoor nodig is. </a:t>
            </a:r>
          </a:p>
          <a:p>
            <a:endParaRPr lang="nl-NL" sz="1600"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5</a:t>
            </a:fld>
            <a:endParaRPr lang="nl-NL"/>
          </a:p>
        </p:txBody>
      </p:sp>
    </p:spTree>
    <p:extLst>
      <p:ext uri="{BB962C8B-B14F-4D97-AF65-F5344CB8AC3E}">
        <p14:creationId xmlns:p14="http://schemas.microsoft.com/office/powerpoint/2010/main" val="226928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sz="1600" dirty="0"/>
              <a:t>Het verankeren van de resultaten tot nu toe; dus door ontwikkelen van de pijlers waarbij de regionale samenwerkingsverbanden centraal staan</a:t>
            </a:r>
          </a:p>
          <a:p>
            <a:pPr marL="228600" indent="-228600">
              <a:buAutoNum type="arabicPeriod"/>
            </a:pPr>
            <a:r>
              <a:rPr lang="nl-NL" sz="1600" dirty="0"/>
              <a:t>Het door ontwikkelen van het </a:t>
            </a:r>
            <a:r>
              <a:rPr lang="nl-NL" sz="1600" dirty="0" err="1"/>
              <a:t>carrierepad</a:t>
            </a:r>
            <a:r>
              <a:rPr lang="nl-NL" sz="1600" dirty="0"/>
              <a:t> met de nieuwe rollen en functies van de BRC 2023 – 2026. </a:t>
            </a:r>
          </a:p>
          <a:p>
            <a:pPr marL="228600" indent="-228600">
              <a:buAutoNum type="arabicPeriod"/>
            </a:pPr>
            <a:r>
              <a:rPr lang="nl-NL" sz="1600" dirty="0"/>
              <a:t>Het benutten van LAB voor andere opgaven en doelen (inhoud = SA II en GALA en proces – HCA Sport)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6</a:t>
            </a:fld>
            <a:endParaRPr lang="nl-NL"/>
          </a:p>
        </p:txBody>
      </p:sp>
    </p:spTree>
    <p:extLst>
      <p:ext uri="{BB962C8B-B14F-4D97-AF65-F5344CB8AC3E}">
        <p14:creationId xmlns:p14="http://schemas.microsoft.com/office/powerpoint/2010/main" val="2507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600" dirty="0"/>
              <a:t>Heel kort, details volgen later.</a:t>
            </a:r>
          </a:p>
          <a:p>
            <a:pPr marL="228600" indent="-228600">
              <a:buAutoNum type="arabicPeriod"/>
            </a:pPr>
            <a:r>
              <a:rPr lang="nl-NL" sz="1600" dirty="0"/>
              <a:t>Peilingen in de driehoek, in 2019/2020 heel uitgebreid, in 2023/2024 specifieke </a:t>
            </a:r>
            <a:r>
              <a:rPr lang="nl-NL" sz="1600" dirty="0" err="1"/>
              <a:t>spukpeiling</a:t>
            </a:r>
            <a:r>
              <a:rPr lang="nl-NL" sz="1600" dirty="0"/>
              <a:t>: </a:t>
            </a:r>
            <a:r>
              <a:rPr lang="nl-NL" sz="1600" b="1" dirty="0"/>
              <a:t>inhoud – vorm maar vooral ook inzicht in de driehoek van elkaars opgaven om zo samen de energie te richten.</a:t>
            </a:r>
          </a:p>
          <a:p>
            <a:pPr marL="228600" indent="-228600">
              <a:buAutoNum type="arabicPeriod"/>
            </a:pPr>
            <a:r>
              <a:rPr lang="nl-NL" sz="1600" dirty="0"/>
              <a:t>O.b.v. de resultaten ontsluiten relevant aanbod maar ook ontwikkelen van nieuw, toegepast aanbod. Verder een gemeenschappelijke taal (begrippenkader) en eerste aanzet voor kwaliteit (intaketool) </a:t>
            </a:r>
            <a:r>
              <a:rPr lang="nl-NL" sz="1600" dirty="0">
                <a:sym typeface="Wingdings" pitchFamily="2" charset="2"/>
              </a:rPr>
              <a:t> modulair aanbod per functie en reviews nog te ontwikkelen.</a:t>
            </a:r>
            <a:endParaRPr lang="nl-NL" sz="1600" dirty="0"/>
          </a:p>
          <a:p>
            <a:pPr marL="228600" indent="-228600">
              <a:buAutoNum type="arabicPeriod"/>
            </a:pPr>
            <a:r>
              <a:rPr lang="nl-NL" sz="1600" dirty="0"/>
              <a:t>Om vraag en aanbod bij elkaar te brengen is het nodig om dit dichtbij te organiseren; regionale academies </a:t>
            </a:r>
            <a:r>
              <a:rPr lang="nl-NL" sz="1600" dirty="0">
                <a:sym typeface="Wingdings" pitchFamily="2" charset="2"/>
              </a:rPr>
              <a:t> samenwerkingsverbanden met platformen</a:t>
            </a:r>
            <a:endParaRPr lang="nl-NL" sz="1600" dirty="0"/>
          </a:p>
          <a:p>
            <a:pPr marL="228600" indent="-228600">
              <a:buAutoNum type="arabicPeriod"/>
            </a:pPr>
            <a:r>
              <a:rPr lang="nl-NL" sz="1600" dirty="0"/>
              <a:t>De basis vormt het </a:t>
            </a:r>
            <a:r>
              <a:rPr lang="nl-NL" sz="1600" dirty="0" err="1"/>
              <a:t>carriere</a:t>
            </a:r>
            <a:r>
              <a:rPr lang="nl-NL" sz="1600" dirty="0"/>
              <a:t> pad en dus de uitgewerkte profielen; wat is nodig in welke rol op welk niveau?</a:t>
            </a:r>
          </a:p>
          <a:p>
            <a:pPr marL="228600" indent="-228600">
              <a:buAutoNum type="arabicPeriod"/>
            </a:pPr>
            <a:r>
              <a:rPr lang="nl-NL" sz="1600" dirty="0"/>
              <a:t>Landelijke ondersteuning betreft o.a., identificeren en bij elkaar brengen van relevante stakeholders, afstemming met andere domeinen, verbinden aan andere onderdelen flankerend beleid, ontwikkelen van handreikingen, </a:t>
            </a:r>
            <a:r>
              <a:rPr lang="nl-NL" sz="1600" dirty="0" err="1"/>
              <a:t>toolkits</a:t>
            </a:r>
            <a:r>
              <a:rPr lang="nl-NL" sz="1600" dirty="0"/>
              <a:t> en acties rondom business case.</a:t>
            </a:r>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7</a:t>
            </a:fld>
            <a:endParaRPr lang="nl-NL"/>
          </a:p>
        </p:txBody>
      </p:sp>
    </p:spTree>
    <p:extLst>
      <p:ext uri="{BB962C8B-B14F-4D97-AF65-F5344CB8AC3E}">
        <p14:creationId xmlns:p14="http://schemas.microsoft.com/office/powerpoint/2010/main" val="32686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In LAB 1 zijn er vijf regionale samenwerkingsverbanden opgezet met vijf regionale academies met platformen. Geen landelijk bureau dus, maar aansluiten bij wat er al was en dit verder versterken en voorzien in witte vlekken.</a:t>
            </a:r>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8</a:t>
            </a:fld>
            <a:endParaRPr lang="nl-NL"/>
          </a:p>
        </p:txBody>
      </p:sp>
    </p:spTree>
    <p:extLst>
      <p:ext uri="{BB962C8B-B14F-4D97-AF65-F5344CB8AC3E}">
        <p14:creationId xmlns:p14="http://schemas.microsoft.com/office/powerpoint/2010/main" val="364944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Nu vooruit. Voor de academies zijn er acties afgesproken. Daar komen we straks ook nog op terug. </a:t>
            </a:r>
          </a:p>
          <a:p>
            <a:pPr marL="228600" indent="-228600">
              <a:buFont typeface="+mj-lt"/>
              <a:buAutoNum type="arabicPeriod"/>
            </a:pPr>
            <a:r>
              <a:rPr lang="nl-NL" sz="1600" dirty="0"/>
              <a:t>De 5 regio’s werken waar mogelijk samen en passen waar nodig regionaal maatwerk toe. Uniforme formats en werkwijzen. Tarieven, Peilingen.</a:t>
            </a:r>
          </a:p>
          <a:p>
            <a:pPr marL="228600" indent="-228600">
              <a:buFont typeface="+mj-lt"/>
              <a:buAutoNum type="arabicPeriod"/>
            </a:pPr>
            <a:r>
              <a:rPr lang="nl-NL" sz="1600" dirty="0"/>
              <a:t>Communicatie vanuit de regio naar landelijke BRC-initiatieven</a:t>
            </a:r>
          </a:p>
          <a:p>
            <a:pPr marL="228600" indent="-228600">
              <a:buFont typeface="+mj-lt"/>
              <a:buAutoNum type="arabicPeriod"/>
            </a:pPr>
            <a:r>
              <a:rPr lang="nl-NL" sz="1600" dirty="0"/>
              <a:t>Het betrekken van relevante samenwerkingspartijen in de eigen regio en met de collega’s zorgen voor samenwerking met landelijke partijen.</a:t>
            </a:r>
          </a:p>
          <a:p>
            <a:pPr marL="228600" indent="-228600">
              <a:buFont typeface="+mj-lt"/>
              <a:buAutoNum type="arabicPeriod"/>
            </a:pPr>
            <a:r>
              <a:rPr lang="nl-NL" sz="1600" dirty="0"/>
              <a:t>Informeren van de eigen achterban (professionals, werkgevers, gemeenten), al dan niet ondersteund door landelijke communicatie. Profileren van de academie</a:t>
            </a:r>
          </a:p>
          <a:p>
            <a:pPr marL="228600" indent="-228600">
              <a:buFont typeface="+mj-lt"/>
              <a:buAutoNum type="arabicPeriod"/>
            </a:pPr>
            <a:r>
              <a:rPr lang="nl-NL" sz="1600" dirty="0"/>
              <a:t>Het (laten) ontsluiten en organiseren van door of m.b.v. LAB ontwikkeld aanbod en daarmee ook participeren in train de trainer initiatieven.</a:t>
            </a:r>
          </a:p>
          <a:p>
            <a:pPr marL="228600" indent="-228600">
              <a:buFont typeface="+mj-lt"/>
              <a:buAutoNum type="arabicPeriod"/>
            </a:pPr>
            <a:r>
              <a:rPr lang="nl-NL" sz="1600" dirty="0"/>
              <a:t>Het invulling geven aan monitoring van kwaliteit (openstaand punt)</a:t>
            </a:r>
          </a:p>
          <a:p>
            <a:pPr marL="228600" indent="-228600">
              <a:buFont typeface="+mj-lt"/>
              <a:buAutoNum type="arabicPeriod"/>
            </a:pPr>
            <a:r>
              <a:rPr lang="nl-NL" sz="1600" dirty="0"/>
              <a:t>Ontwikkeling van regionaal businessmodel en businesscase en van daaruit aan de landelijke variant.</a:t>
            </a:r>
          </a:p>
          <a:p>
            <a:r>
              <a:rPr lang="nl-NL" sz="1600" dirty="0"/>
              <a:t>7. Vanuit de peilingen samen met de collega regionale academies zorgen voor een heldere agenda voor te ontwikkelen of te ontsluiten aanbod maar ook blijvende oriëntatie op alternatieve vormen (kennisdeling, intervisie, ontmoeting, werkplaatsen community building)</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8F2738D6-5717-4940-8B39-88DDF4429FCB}" type="slidenum">
              <a:rPr lang="nl-NL" smtClean="0"/>
              <a:t>9</a:t>
            </a:fld>
            <a:endParaRPr lang="nl-NL"/>
          </a:p>
        </p:txBody>
      </p:sp>
    </p:spTree>
    <p:extLst>
      <p:ext uri="{BB962C8B-B14F-4D97-AF65-F5344CB8AC3E}">
        <p14:creationId xmlns:p14="http://schemas.microsoft.com/office/powerpoint/2010/main" val="30647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F7E57-5A29-6BD9-DE16-78319DCF2B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89C8F8D-8123-E0FB-6FBF-8BF154B59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E822F5-9C39-1EA9-0893-926B72CA480F}"/>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5" name="Tijdelijke aanduiding voor voettekst 4">
            <a:extLst>
              <a:ext uri="{FF2B5EF4-FFF2-40B4-BE49-F238E27FC236}">
                <a16:creationId xmlns:a16="http://schemas.microsoft.com/office/drawing/2014/main" id="{95F82402-6BA0-C67E-3606-E994185467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3945E3-E05E-B912-B93B-490279B2EF95}"/>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16224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F1243-1211-A54E-8BFE-2755A43CD44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FA2698B-10DB-1A3A-809A-3C03B7ADFA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2ACF45-EE83-5A83-DFCB-4E3C0201E196}"/>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5" name="Tijdelijke aanduiding voor voettekst 4">
            <a:extLst>
              <a:ext uri="{FF2B5EF4-FFF2-40B4-BE49-F238E27FC236}">
                <a16:creationId xmlns:a16="http://schemas.microsoft.com/office/drawing/2014/main" id="{FD47AAF5-7997-F553-B923-3BABA81343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C3AE7B-B8BB-F602-286E-59671891B33E}"/>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110930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E548B3E-43F3-D504-F7DC-80034BE3C74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4F99A87-E69C-F921-E9A6-B8FE7957872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A1BF32-942D-A6B6-F3B6-5A0B2BB07C30}"/>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5" name="Tijdelijke aanduiding voor voettekst 4">
            <a:extLst>
              <a:ext uri="{FF2B5EF4-FFF2-40B4-BE49-F238E27FC236}">
                <a16:creationId xmlns:a16="http://schemas.microsoft.com/office/drawing/2014/main" id="{7AD1010E-D613-152F-D79B-523DD9181C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C2F026-BA30-1E09-974C-F1BBDC7BE078}"/>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137294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E5554-8004-AC38-4B49-E74594DD6A4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7825EA3-1E5B-D294-8DC0-964B79D2514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DD0CA0-20D9-CDA5-29A6-7B7BEFECA6C2}"/>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5" name="Tijdelijke aanduiding voor voettekst 4">
            <a:extLst>
              <a:ext uri="{FF2B5EF4-FFF2-40B4-BE49-F238E27FC236}">
                <a16:creationId xmlns:a16="http://schemas.microsoft.com/office/drawing/2014/main" id="{DFBB1D4D-CBB6-28E7-09C0-C3E7A04890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6E1967-72BD-095F-E5FF-985184A1D29E}"/>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381760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74F65-EF17-295C-5990-F7A2D0B9CBE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F99E8D3-E2BE-2979-AD2D-5873A5615A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E46F964-6DD7-6BB0-8B90-69138F910D62}"/>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5" name="Tijdelijke aanduiding voor voettekst 4">
            <a:extLst>
              <a:ext uri="{FF2B5EF4-FFF2-40B4-BE49-F238E27FC236}">
                <a16:creationId xmlns:a16="http://schemas.microsoft.com/office/drawing/2014/main" id="{C55CD5D2-8A1A-7C12-F989-92665F69F5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2E8F14-85DB-655B-88C8-8256ADC76509}"/>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216082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FCF3A-708B-9D5C-4051-DB862F126E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66A8840-F34E-65A7-5661-9CD19E90E29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0A49664-3704-37A7-CA3E-D99E0A73C37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C7DE9E9-B01A-D4D5-5E37-9697838F57E0}"/>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6" name="Tijdelijke aanduiding voor voettekst 5">
            <a:extLst>
              <a:ext uri="{FF2B5EF4-FFF2-40B4-BE49-F238E27FC236}">
                <a16:creationId xmlns:a16="http://schemas.microsoft.com/office/drawing/2014/main" id="{1E8CCDC4-22E3-6834-B8EA-7B8921C554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2757DC-3730-8098-3DD3-F9F068E48FB5}"/>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145215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21A72-32DC-C37E-D6C2-9DC090F4F73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8718C5A-9A33-2CF3-7029-E7D8D0096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831C105-7041-E510-AE84-5CDB5896B36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7966090-334D-9F0C-0210-A03A5C6C6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E146F91-90C6-7E19-9D4B-40C491A039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E3F92F-F517-ABAB-93F4-C2E091630B4E}"/>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8" name="Tijdelijke aanduiding voor voettekst 7">
            <a:extLst>
              <a:ext uri="{FF2B5EF4-FFF2-40B4-BE49-F238E27FC236}">
                <a16:creationId xmlns:a16="http://schemas.microsoft.com/office/drawing/2014/main" id="{7098FCE2-9BF8-21E3-C2FF-DC93DAC6A09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9676B37-A10E-00B2-3F7F-8ABCECFC249C}"/>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138461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835E9-9BC7-C192-FB10-61A34087FC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86BE0DC-40CB-35F7-289E-E4BE0544A6EF}"/>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4" name="Tijdelijke aanduiding voor voettekst 3">
            <a:extLst>
              <a:ext uri="{FF2B5EF4-FFF2-40B4-BE49-F238E27FC236}">
                <a16:creationId xmlns:a16="http://schemas.microsoft.com/office/drawing/2014/main" id="{CDD6F205-5902-8609-CFC1-01712028535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8A532FE-5DAF-5BE2-F520-2D7759921E0C}"/>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88316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3D9B5D0-8DA3-B017-2439-92E439FFCC80}"/>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3" name="Tijdelijke aanduiding voor voettekst 2">
            <a:extLst>
              <a:ext uri="{FF2B5EF4-FFF2-40B4-BE49-F238E27FC236}">
                <a16:creationId xmlns:a16="http://schemas.microsoft.com/office/drawing/2014/main" id="{356EA2DE-81C3-E4F8-52B6-EA48ABEC836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530ADC5-65F9-E15A-1DCA-0837D5B670AB}"/>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383038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B943C-271B-81E8-FAD1-D9A702C5A3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10409D-D66F-AF49-7E43-EB1B137FE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D5DE259-D4AA-6848-F464-5A7E555B1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39F571F-31D2-76BD-855F-1D63DD1EA64D}"/>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6" name="Tijdelijke aanduiding voor voettekst 5">
            <a:extLst>
              <a:ext uri="{FF2B5EF4-FFF2-40B4-BE49-F238E27FC236}">
                <a16:creationId xmlns:a16="http://schemas.microsoft.com/office/drawing/2014/main" id="{A1BD35C7-00E5-02B0-B42D-BD18ABAFD5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920F042-8255-230E-3FC2-C33D95E30491}"/>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69034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52370-5878-8BB8-1962-BCFA2B3CD7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3FF20BC-8060-0E2F-778E-EF56BD481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50610A1-97CF-E2F7-D956-B4DEECB17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24E6DD-0C93-4146-DF3C-D640A3235A5D}"/>
              </a:ext>
            </a:extLst>
          </p:cNvPr>
          <p:cNvSpPr>
            <a:spLocks noGrp="1"/>
          </p:cNvSpPr>
          <p:nvPr>
            <p:ph type="dt" sz="half" idx="10"/>
          </p:nvPr>
        </p:nvSpPr>
        <p:spPr/>
        <p:txBody>
          <a:bodyPr/>
          <a:lstStyle/>
          <a:p>
            <a:fld id="{1E13719D-F266-EF47-A329-25C717764E5C}" type="datetimeFigureOut">
              <a:rPr lang="nl-NL" smtClean="0"/>
              <a:t>10-06-2024</a:t>
            </a:fld>
            <a:endParaRPr lang="nl-NL"/>
          </a:p>
        </p:txBody>
      </p:sp>
      <p:sp>
        <p:nvSpPr>
          <p:cNvPr id="6" name="Tijdelijke aanduiding voor voettekst 5">
            <a:extLst>
              <a:ext uri="{FF2B5EF4-FFF2-40B4-BE49-F238E27FC236}">
                <a16:creationId xmlns:a16="http://schemas.microsoft.com/office/drawing/2014/main" id="{F4798FCB-94AE-43AA-A618-5FD185CB89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B5A4049-5EFA-D1CB-51FB-498CF8410E89}"/>
              </a:ext>
            </a:extLst>
          </p:cNvPr>
          <p:cNvSpPr>
            <a:spLocks noGrp="1"/>
          </p:cNvSpPr>
          <p:nvPr>
            <p:ph type="sldNum" sz="quarter" idx="12"/>
          </p:nvPr>
        </p:nvSpPr>
        <p:spPr/>
        <p:txBody>
          <a:bodyPr/>
          <a:lstStyle/>
          <a:p>
            <a:fld id="{0D9C04AC-79DB-5149-8CF0-834F3622FBD2}" type="slidenum">
              <a:rPr lang="nl-NL" smtClean="0"/>
              <a:t>‹nr.›</a:t>
            </a:fld>
            <a:endParaRPr lang="nl-NL"/>
          </a:p>
        </p:txBody>
      </p:sp>
    </p:spTree>
    <p:extLst>
      <p:ext uri="{BB962C8B-B14F-4D97-AF65-F5344CB8AC3E}">
        <p14:creationId xmlns:p14="http://schemas.microsoft.com/office/powerpoint/2010/main" val="159811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E09E78-0FF3-7BEA-B54D-7BFF6FFA9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3547FED-E2C5-9790-4ADF-AF6EDE1C5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61648B-EC1B-BDA2-3324-65B832FB6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13719D-F266-EF47-A329-25C717764E5C}" type="datetimeFigureOut">
              <a:rPr lang="nl-NL" smtClean="0"/>
              <a:t>10-06-2024</a:t>
            </a:fld>
            <a:endParaRPr lang="nl-NL"/>
          </a:p>
        </p:txBody>
      </p:sp>
      <p:sp>
        <p:nvSpPr>
          <p:cNvPr id="5" name="Tijdelijke aanduiding voor voettekst 4">
            <a:extLst>
              <a:ext uri="{FF2B5EF4-FFF2-40B4-BE49-F238E27FC236}">
                <a16:creationId xmlns:a16="http://schemas.microsoft.com/office/drawing/2014/main" id="{FC1AB980-57FA-FA4F-DFDB-CA0DF6ECE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14CF8CA-06D7-0589-EAF8-B9FB88319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9C04AC-79DB-5149-8CF0-834F3622FBD2}" type="slidenum">
              <a:rPr lang="nl-NL" smtClean="0"/>
              <a:t>‹nr.›</a:t>
            </a:fld>
            <a:endParaRPr lang="nl-NL"/>
          </a:p>
        </p:txBody>
      </p:sp>
    </p:spTree>
    <p:extLst>
      <p:ext uri="{BB962C8B-B14F-4D97-AF65-F5344CB8AC3E}">
        <p14:creationId xmlns:p14="http://schemas.microsoft.com/office/powerpoint/2010/main" val="4012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tiff"/><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zRRDH-sogDc?feature=oembed" TargetMode="External"/><Relationship Id="rId5" Type="http://schemas.openxmlformats.org/officeDocument/2006/relationships/image" Target="../media/image3.jpeg"/><Relationship Id="rId4" Type="http://schemas.openxmlformats.org/officeDocument/2006/relationships/image" Target="../media/image1.tiff"/></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ww.bscacademywest.nl/" TargetMode="External"/><Relationship Id="rId13" Type="http://schemas.openxmlformats.org/officeDocument/2006/relationships/image" Target="../media/image1.tiff"/><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buurtsportcoachacademieoost.nl/" TargetMode="External"/><Relationship Id="rId11" Type="http://schemas.openxmlformats.org/officeDocument/2006/relationships/hyperlink" Target="https://www.luduszuid.nl/" TargetMode="External"/><Relationship Id="rId5" Type="http://schemas.openxmlformats.org/officeDocument/2006/relationships/image" Target="../media/image8.png"/><Relationship Id="rId10" Type="http://schemas.openxmlformats.org/officeDocument/2006/relationships/hyperlink" Target="https://bscacademywest.nl/noord/" TargetMode="External"/><Relationship Id="rId4" Type="http://schemas.openxmlformats.org/officeDocument/2006/relationships/hyperlink" Target="https://bscacademynoord.nl/" TargetMode="Externa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BCED17-9371-B081-76A6-6DD786A7477B}"/>
              </a:ext>
            </a:extLst>
          </p:cNvPr>
          <p:cNvSpPr>
            <a:spLocks noGrp="1"/>
          </p:cNvSpPr>
          <p:nvPr>
            <p:ph type="ctrTitle"/>
          </p:nvPr>
        </p:nvSpPr>
        <p:spPr>
          <a:xfrm>
            <a:off x="304800" y="931656"/>
            <a:ext cx="5232400" cy="2772697"/>
          </a:xfrm>
        </p:spPr>
        <p:txBody>
          <a:bodyPr anchor="b">
            <a:normAutofit/>
          </a:bodyPr>
          <a:lstStyle/>
          <a:p>
            <a:pPr algn="l"/>
            <a:r>
              <a:rPr lang="nl-NL" sz="5400" dirty="0">
                <a:solidFill>
                  <a:schemeClr val="accent1"/>
                </a:solidFill>
              </a:rPr>
              <a:t>Landelijke Academie</a:t>
            </a:r>
            <a:br>
              <a:rPr lang="nl-NL" sz="5400" dirty="0">
                <a:solidFill>
                  <a:schemeClr val="accent1"/>
                </a:solidFill>
              </a:rPr>
            </a:br>
            <a:r>
              <a:rPr lang="nl-NL" sz="5400" dirty="0" err="1">
                <a:solidFill>
                  <a:schemeClr val="accent1"/>
                </a:solidFill>
              </a:rPr>
              <a:t>BuurtSportCoach</a:t>
            </a:r>
            <a:endParaRPr lang="nl-NL" sz="5400" dirty="0">
              <a:solidFill>
                <a:schemeClr val="accent1"/>
              </a:solidFill>
            </a:endParaRPr>
          </a:p>
        </p:txBody>
      </p:sp>
      <p:sp>
        <p:nvSpPr>
          <p:cNvPr id="3" name="Ondertitel 2">
            <a:extLst>
              <a:ext uri="{FF2B5EF4-FFF2-40B4-BE49-F238E27FC236}">
                <a16:creationId xmlns:a16="http://schemas.microsoft.com/office/drawing/2014/main" id="{A4AAF520-7BB1-E593-3876-FA6C00A6EDD2}"/>
              </a:ext>
            </a:extLst>
          </p:cNvPr>
          <p:cNvSpPr>
            <a:spLocks noGrp="1"/>
          </p:cNvSpPr>
          <p:nvPr>
            <p:ph type="subTitle" idx="1"/>
          </p:nvPr>
        </p:nvSpPr>
        <p:spPr>
          <a:xfrm>
            <a:off x="304800" y="4636008"/>
            <a:ext cx="4319553" cy="1572768"/>
          </a:xfrm>
        </p:spPr>
        <p:txBody>
          <a:bodyPr>
            <a:normAutofit/>
          </a:bodyPr>
          <a:lstStyle/>
          <a:p>
            <a:pPr algn="l"/>
            <a:r>
              <a:rPr lang="nl-NL" dirty="0">
                <a:solidFill>
                  <a:schemeClr val="accent1"/>
                </a:solidFill>
              </a:rPr>
              <a:t>Waar staan we? </a:t>
            </a:r>
          </a:p>
          <a:p>
            <a:pPr algn="l"/>
            <a:r>
              <a:rPr lang="nl-NL" dirty="0">
                <a:solidFill>
                  <a:schemeClr val="accent1"/>
                </a:solidFill>
              </a:rPr>
              <a:t>Van LAB 1 naar LAB 2</a:t>
            </a:r>
          </a:p>
        </p:txBody>
      </p:sp>
      <p:sp>
        <p:nvSpPr>
          <p:cNvPr id="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vectorafbeeldingen&#10;&#10;Automatisch gegenereerde beschrijving">
            <a:extLst>
              <a:ext uri="{FF2B5EF4-FFF2-40B4-BE49-F238E27FC236}">
                <a16:creationId xmlns:a16="http://schemas.microsoft.com/office/drawing/2014/main" id="{DB18AD77-F510-7DB5-5A50-897D62AB5A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
          <a:stretch/>
        </p:blipFill>
        <p:spPr>
          <a:xfrm>
            <a:off x="5537200" y="10"/>
            <a:ext cx="66532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4943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Rectangle 8207">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Zo is het (echt) om samen op reis te gaan - Wonderlijk Werken">
            <a:extLst>
              <a:ext uri="{FF2B5EF4-FFF2-40B4-BE49-F238E27FC236}">
                <a16:creationId xmlns:a16="http://schemas.microsoft.com/office/drawing/2014/main" id="{87BD40B5-26DB-D134-C3A7-63156C527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7" r="21521" b="-1"/>
          <a:stretch/>
        </p:blipFill>
        <p:spPr bwMode="auto">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437586" y="5712376"/>
            <a:ext cx="6931319" cy="752217"/>
          </a:xfrm>
        </p:spPr>
        <p:txBody>
          <a:bodyPr vert="horz" lIns="91440" tIns="45720" rIns="91440" bIns="45720" rtlCol="0" anchor="b">
            <a:normAutofit fontScale="90000"/>
          </a:bodyPr>
          <a:lstStyle/>
          <a:p>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kern="1200">
                <a:solidFill>
                  <a:schemeClr val="accent1"/>
                </a:solidFill>
                <a:latin typeface="+mj-lt"/>
                <a:ea typeface="+mj-ea"/>
                <a:cs typeface="+mj-cs"/>
              </a:rPr>
            </a:br>
            <a:r>
              <a:rPr lang="en-US" sz="3600" kern="1200">
                <a:solidFill>
                  <a:schemeClr val="accent1"/>
                </a:solidFill>
                <a:latin typeface="+mj-lt"/>
                <a:ea typeface="+mj-ea"/>
                <a:cs typeface="+mj-cs"/>
              </a:rPr>
              <a:t>Belangrijke dag vandaag</a:t>
            </a: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br>
              <a:rPr lang="en-US" sz="900" kern="1200">
                <a:solidFill>
                  <a:schemeClr val="tx1">
                    <a:lumMod val="85000"/>
                    <a:lumOff val="15000"/>
                  </a:schemeClr>
                </a:solidFill>
                <a:latin typeface="+mj-lt"/>
                <a:ea typeface="+mj-ea"/>
                <a:cs typeface="+mj-cs"/>
              </a:rPr>
            </a:br>
            <a:endParaRPr lang="en-US" sz="900" kern="1200" dirty="0">
              <a:solidFill>
                <a:schemeClr val="tx1">
                  <a:lumMod val="85000"/>
                  <a:lumOff val="15000"/>
                </a:schemeClr>
              </a:solidFill>
              <a:latin typeface="+mj-lt"/>
              <a:ea typeface="+mj-ea"/>
              <a:cs typeface="+mj-cs"/>
            </a:endParaRPr>
          </a:p>
        </p:txBody>
      </p:sp>
      <p:pic>
        <p:nvPicPr>
          <p:cNvPr id="15" name="Tijdelijke aanduiding voor inhoud 3" descr="Afbeelding met vectorafbeeldingen&#10;&#10;Automatisch gegenereerde beschrijving">
            <a:extLst>
              <a:ext uri="{FF2B5EF4-FFF2-40B4-BE49-F238E27FC236}">
                <a16:creationId xmlns:a16="http://schemas.microsoft.com/office/drawing/2014/main" id="{48DD6CC1-90E8-B76D-4241-B11B0809C88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8386" r="-3" b="7994"/>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
        <p:nvSpPr>
          <p:cNvPr id="3" name="Tekstvak 2">
            <a:extLst>
              <a:ext uri="{FF2B5EF4-FFF2-40B4-BE49-F238E27FC236}">
                <a16:creationId xmlns:a16="http://schemas.microsoft.com/office/drawing/2014/main" id="{5E077E95-83EF-B641-25A0-4E2E49C20516}"/>
              </a:ext>
            </a:extLst>
          </p:cNvPr>
          <p:cNvSpPr txBox="1"/>
          <p:nvPr/>
        </p:nvSpPr>
        <p:spPr>
          <a:xfrm>
            <a:off x="638881" y="2746922"/>
            <a:ext cx="10909643" cy="552659"/>
          </a:xfrm>
          <a:prstGeom prst="rect">
            <a:avLst/>
          </a:prstGeom>
        </p:spPr>
        <p:txBody>
          <a:bodyPr vert="horz" lIns="91440" tIns="45720" rIns="91440" bIns="45720" rtlCol="0" anchor="ctr">
            <a:noAutofit/>
          </a:bodyPr>
          <a:lstStyle/>
          <a:p>
            <a:pPr>
              <a:lnSpc>
                <a:spcPct val="90000"/>
              </a:lnSpc>
              <a:spcBef>
                <a:spcPts val="1000"/>
              </a:spcBef>
            </a:pPr>
            <a:endParaRPr lang="en-US" sz="2400" dirty="0">
              <a:solidFill>
                <a:schemeClr val="accent1"/>
              </a:solidFill>
            </a:endParaRPr>
          </a:p>
        </p:txBody>
      </p:sp>
    </p:spTree>
    <p:extLst>
      <p:ext uri="{BB962C8B-B14F-4D97-AF65-F5344CB8AC3E}">
        <p14:creationId xmlns:p14="http://schemas.microsoft.com/office/powerpoint/2010/main" val="398246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638881" y="457200"/>
            <a:ext cx="10909640" cy="1170364"/>
          </a:xfrm>
        </p:spPr>
        <p:txBody>
          <a:bodyPr vert="horz" lIns="91440" tIns="45720" rIns="91440" bIns="45720" rtlCol="0" anchor="ctr">
            <a:normAutofit fontScale="90000"/>
          </a:bodyPr>
          <a:lstStyle/>
          <a:p>
            <a:pPr algn="ctr"/>
            <a:br>
              <a:rPr lang="en-US" sz="1700"/>
            </a:br>
            <a:br>
              <a:rPr lang="en-US" sz="1700"/>
            </a:br>
            <a:br>
              <a:rPr lang="en-US" sz="1700"/>
            </a:br>
            <a:br>
              <a:rPr lang="en-US" sz="1700"/>
            </a:br>
            <a:br>
              <a:rPr lang="en-US" sz="1700"/>
            </a:br>
            <a:br>
              <a:rPr lang="en-US" sz="1700"/>
            </a:br>
            <a:br>
              <a:rPr lang="en-US" sz="1700"/>
            </a:br>
            <a:br>
              <a:rPr lang="en-US" sz="1700"/>
            </a:br>
            <a:r>
              <a:rPr lang="en-US" sz="4900">
                <a:solidFill>
                  <a:schemeClr val="accent1"/>
                </a:solidFill>
              </a:rPr>
              <a:t>Fijne bijeenkomst!</a:t>
            </a:r>
            <a:br>
              <a:rPr lang="en-US" sz="1700"/>
            </a:br>
            <a:br>
              <a:rPr lang="en-US" sz="1700"/>
            </a:br>
            <a:br>
              <a:rPr lang="en-US" sz="1700"/>
            </a:br>
            <a:br>
              <a:rPr lang="en-US" sz="1700"/>
            </a:br>
            <a:br>
              <a:rPr lang="en-US" sz="1700"/>
            </a:br>
            <a:br>
              <a:rPr lang="en-US" sz="1700"/>
            </a:br>
            <a:br>
              <a:rPr lang="en-US" sz="1700"/>
            </a:br>
            <a:br>
              <a:rPr lang="en-US" sz="1700"/>
            </a:br>
            <a:endParaRPr lang="en-US" sz="1700" dirty="0"/>
          </a:p>
        </p:txBody>
      </p:sp>
      <p:sp>
        <p:nvSpPr>
          <p:cNvPr id="820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Tijdelijke aanduiding voor inhoud 3" descr="Afbeelding met vectorafbeeldingen&#10;&#10;Automatisch gegenereerde beschrijving">
            <a:extLst>
              <a:ext uri="{FF2B5EF4-FFF2-40B4-BE49-F238E27FC236}">
                <a16:creationId xmlns:a16="http://schemas.microsoft.com/office/drawing/2014/main" id="{48DD6CC1-90E8-B76D-4241-B11B0809C88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8888" y="3396250"/>
            <a:ext cx="2045377" cy="2045377"/>
          </a:xfrm>
          <a:prstGeom prst="rect">
            <a:avLst/>
          </a:prstGeom>
        </p:spPr>
      </p:pic>
      <p:sp>
        <p:nvSpPr>
          <p:cNvPr id="3" name="Tekstvak 2">
            <a:extLst>
              <a:ext uri="{FF2B5EF4-FFF2-40B4-BE49-F238E27FC236}">
                <a16:creationId xmlns:a16="http://schemas.microsoft.com/office/drawing/2014/main" id="{5E077E95-83EF-B641-25A0-4E2E49C20516}"/>
              </a:ext>
            </a:extLst>
          </p:cNvPr>
          <p:cNvSpPr txBox="1"/>
          <p:nvPr/>
        </p:nvSpPr>
        <p:spPr>
          <a:xfrm>
            <a:off x="638881" y="2746922"/>
            <a:ext cx="10909643" cy="552659"/>
          </a:xfrm>
          <a:prstGeom prst="rect">
            <a:avLst/>
          </a:prstGeom>
        </p:spPr>
        <p:txBody>
          <a:bodyPr vert="horz" lIns="91440" tIns="45720" rIns="91440" bIns="45720" rtlCol="0" anchor="ctr">
            <a:noAutofit/>
          </a:bodyPr>
          <a:lstStyle/>
          <a:p>
            <a:pPr>
              <a:lnSpc>
                <a:spcPct val="90000"/>
              </a:lnSpc>
              <a:spcBef>
                <a:spcPts val="1000"/>
              </a:spcBef>
            </a:pPr>
            <a:endParaRPr lang="en-US" sz="2400" dirty="0">
              <a:solidFill>
                <a:schemeClr val="accent1"/>
              </a:solidFill>
            </a:endParaRPr>
          </a:p>
        </p:txBody>
      </p:sp>
      <p:pic>
        <p:nvPicPr>
          <p:cNvPr id="3074" name="Picture 2" descr="5 tips voor een fijne FLOW tijdens je event | Sprekersbureau Athenas">
            <a:extLst>
              <a:ext uri="{FF2B5EF4-FFF2-40B4-BE49-F238E27FC236}">
                <a16:creationId xmlns:a16="http://schemas.microsoft.com/office/drawing/2014/main" id="{DFC669CB-270D-D724-2098-5EE346DC5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637" y="2283014"/>
            <a:ext cx="6527801" cy="435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5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638881" y="457200"/>
            <a:ext cx="10909640" cy="1170364"/>
          </a:xfrm>
        </p:spPr>
        <p:txBody>
          <a:bodyPr vert="horz" lIns="91440" tIns="45720" rIns="91440" bIns="45720" rtlCol="0" anchor="ctr">
            <a:normAutofit fontScale="90000"/>
          </a:bodyPr>
          <a:lstStyle/>
          <a:p>
            <a:pPr algn="ctr"/>
            <a:br>
              <a:rPr lang="en-US" sz="1700" dirty="0"/>
            </a:br>
            <a:br>
              <a:rPr lang="en-US" sz="1700" dirty="0"/>
            </a:br>
            <a:br>
              <a:rPr lang="en-US" sz="1700" dirty="0"/>
            </a:br>
            <a:br>
              <a:rPr lang="en-US" sz="1700" dirty="0"/>
            </a:br>
            <a:br>
              <a:rPr lang="en-US" sz="1700" dirty="0"/>
            </a:br>
            <a:br>
              <a:rPr lang="en-US" sz="1700" dirty="0"/>
            </a:br>
            <a:br>
              <a:rPr lang="en-US" sz="1700" dirty="0"/>
            </a:br>
            <a:br>
              <a:rPr lang="en-US" sz="1700" dirty="0"/>
            </a:br>
            <a:r>
              <a:rPr lang="nl-NL" sz="3600" b="1" kern="100" dirty="0">
                <a:solidFill>
                  <a:schemeClr val="accent1"/>
                </a:solidFill>
                <a:effectLst/>
                <a:ea typeface="Aptos" panose="020B0004020202020204" pitchFamily="34" charset="0"/>
                <a:cs typeface="Times New Roman" panose="02020603050405020304" pitchFamily="18" charset="0"/>
              </a:rPr>
              <a:t>Het draait uiteindelijk allemaal om de Buurtsportcoach </a:t>
            </a:r>
            <a:br>
              <a:rPr lang="nl-NL"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700" dirty="0"/>
            </a:br>
            <a:br>
              <a:rPr lang="en-US" sz="1700" dirty="0"/>
            </a:br>
            <a:br>
              <a:rPr lang="en-US" sz="1700" dirty="0"/>
            </a:br>
            <a:br>
              <a:rPr lang="en-US" sz="1700" dirty="0"/>
            </a:br>
            <a:br>
              <a:rPr lang="en-US" sz="1700" dirty="0"/>
            </a:br>
            <a:br>
              <a:rPr lang="en-US" sz="1700" dirty="0"/>
            </a:br>
            <a:br>
              <a:rPr lang="en-US" sz="1700" dirty="0"/>
            </a:br>
            <a:br>
              <a:rPr lang="en-US" sz="1700" dirty="0"/>
            </a:br>
            <a:endParaRPr lang="en-US" sz="1700" dirty="0"/>
          </a:p>
        </p:txBody>
      </p:sp>
      <p:pic>
        <p:nvPicPr>
          <p:cNvPr id="15" name="Tijdelijke aanduiding voor inhoud 3" descr="Afbeelding met vectorafbeeldingen&#10;&#10;Automatisch gegenereerde beschrijving">
            <a:extLst>
              <a:ext uri="{FF2B5EF4-FFF2-40B4-BE49-F238E27FC236}">
                <a16:creationId xmlns:a16="http://schemas.microsoft.com/office/drawing/2014/main" id="{48DD6CC1-90E8-B76D-4241-B11B0809C88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8881" y="4884615"/>
            <a:ext cx="1494719" cy="1494719"/>
          </a:xfrm>
          <a:prstGeom prst="rect">
            <a:avLst/>
          </a:prstGeom>
        </p:spPr>
      </p:pic>
      <p:sp>
        <p:nvSpPr>
          <p:cNvPr id="3" name="Tekstvak 2">
            <a:extLst>
              <a:ext uri="{FF2B5EF4-FFF2-40B4-BE49-F238E27FC236}">
                <a16:creationId xmlns:a16="http://schemas.microsoft.com/office/drawing/2014/main" id="{5E077E95-83EF-B641-25A0-4E2E49C20516}"/>
              </a:ext>
            </a:extLst>
          </p:cNvPr>
          <p:cNvSpPr txBox="1"/>
          <p:nvPr/>
        </p:nvSpPr>
        <p:spPr>
          <a:xfrm>
            <a:off x="638881" y="2746922"/>
            <a:ext cx="10909643" cy="552659"/>
          </a:xfrm>
          <a:prstGeom prst="rect">
            <a:avLst/>
          </a:prstGeom>
        </p:spPr>
        <p:txBody>
          <a:bodyPr vert="horz" lIns="91440" tIns="45720" rIns="91440" bIns="45720" rtlCol="0" anchor="ctr">
            <a:noAutofit/>
          </a:bodyPr>
          <a:lstStyle/>
          <a:p>
            <a:pPr>
              <a:lnSpc>
                <a:spcPct val="90000"/>
              </a:lnSpc>
              <a:spcBef>
                <a:spcPts val="1000"/>
              </a:spcBef>
            </a:pPr>
            <a:endParaRPr lang="en-US" sz="2400" dirty="0">
              <a:solidFill>
                <a:schemeClr val="accent1"/>
              </a:solidFill>
            </a:endParaRPr>
          </a:p>
        </p:txBody>
      </p:sp>
      <p:pic>
        <p:nvPicPr>
          <p:cNvPr id="1026" name="Picture 2" descr="Buurtsportcoaches - Uitvoeren sportbeleid - Sport Fryslân Sport Fryslân">
            <a:extLst>
              <a:ext uri="{FF2B5EF4-FFF2-40B4-BE49-F238E27FC236}">
                <a16:creationId xmlns:a16="http://schemas.microsoft.com/office/drawing/2014/main" id="{965F437E-6EA5-BF0E-74B7-632DF43DF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465" y="2826926"/>
            <a:ext cx="4302528" cy="2886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13 beste tips voor een gezonde leefstijl! – Uni Swiss">
            <a:extLst>
              <a:ext uri="{FF2B5EF4-FFF2-40B4-BE49-F238E27FC236}">
                <a16:creationId xmlns:a16="http://schemas.microsoft.com/office/drawing/2014/main" id="{0F2323DC-8F88-2F20-EDF2-7AB48CF04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994" y="2102797"/>
            <a:ext cx="5905940" cy="230315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persoon, gras, sport, atletiekwedstrijd&#10;&#10;Automatisch gegenereerde beschrijving">
            <a:extLst>
              <a:ext uri="{FF2B5EF4-FFF2-40B4-BE49-F238E27FC236}">
                <a16:creationId xmlns:a16="http://schemas.microsoft.com/office/drawing/2014/main" id="{AC50432F-1FD2-8A30-475B-119A397FB4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3776" y="4451376"/>
            <a:ext cx="4953678" cy="2291076"/>
          </a:xfrm>
          <a:prstGeom prst="rect">
            <a:avLst/>
          </a:prstGeom>
        </p:spPr>
      </p:pic>
    </p:spTree>
    <p:extLst>
      <p:ext uri="{BB962C8B-B14F-4D97-AF65-F5344CB8AC3E}">
        <p14:creationId xmlns:p14="http://schemas.microsoft.com/office/powerpoint/2010/main" val="196514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638881" y="457200"/>
            <a:ext cx="10909640" cy="1811056"/>
          </a:xfrm>
        </p:spPr>
        <p:txBody>
          <a:bodyPr vert="horz" lIns="91440" tIns="45720" rIns="91440" bIns="45720" rtlCol="0" anchor="ctr">
            <a:normAutofit fontScale="90000"/>
          </a:bodyPr>
          <a:lstStyle/>
          <a:p>
            <a:br>
              <a:rPr lang="en-US" sz="1700" dirty="0"/>
            </a:br>
            <a:br>
              <a:rPr lang="en-US" sz="1700" dirty="0"/>
            </a:br>
            <a:br>
              <a:rPr lang="en-US" sz="1700" dirty="0"/>
            </a:br>
            <a:br>
              <a:rPr lang="en-US" sz="1700" dirty="0"/>
            </a:br>
            <a:br>
              <a:rPr lang="en-US" sz="1700" dirty="0"/>
            </a:br>
            <a:br>
              <a:rPr lang="en-US" sz="1700" dirty="0"/>
            </a:br>
            <a:br>
              <a:rPr lang="en-US" sz="1700" dirty="0"/>
            </a:br>
            <a:br>
              <a:rPr lang="en-US" sz="1700" dirty="0"/>
            </a:br>
            <a:br>
              <a:rPr lang="en-US" sz="1700" dirty="0"/>
            </a:br>
            <a:r>
              <a:rPr lang="nl-NL" sz="3600" b="1" kern="100" dirty="0">
                <a:solidFill>
                  <a:schemeClr val="accent1"/>
                </a:solidFill>
                <a:effectLst/>
                <a:ea typeface="Aptos" panose="020B0004020202020204" pitchFamily="34" charset="0"/>
                <a:cs typeface="Times New Roman" panose="02020603050405020304" pitchFamily="18" charset="0"/>
              </a:rPr>
              <a:t>‘Deze taak’ hoort bij een relatief nieuw beroep in een steeds sterk veranderend werkveld. Een beroep dat volop in ontwikkeling is</a:t>
            </a:r>
            <a:r>
              <a:rPr lang="nl-NL" sz="3600" b="1" kern="100" dirty="0">
                <a:solidFill>
                  <a:schemeClr val="accent1"/>
                </a:solidFill>
                <a:ea typeface="Aptos" panose="020B0004020202020204" pitchFamily="34" charset="0"/>
                <a:cs typeface="Times New Roman" panose="02020603050405020304" pitchFamily="18" charset="0"/>
              </a:rPr>
              <a:t>.</a:t>
            </a:r>
            <a:br>
              <a:rPr lang="nl-NL" sz="3600" kern="100" dirty="0">
                <a:effectLst/>
                <a:ea typeface="Aptos" panose="020B0004020202020204" pitchFamily="34" charset="0"/>
                <a:cs typeface="Times New Roman" panose="02020603050405020304" pitchFamily="18" charset="0"/>
              </a:rPr>
            </a:br>
            <a:br>
              <a:rPr lang="en-US" sz="1700" dirty="0"/>
            </a:br>
            <a:br>
              <a:rPr lang="en-US" sz="1700" dirty="0"/>
            </a:br>
            <a:br>
              <a:rPr lang="en-US" sz="1700" dirty="0"/>
            </a:br>
            <a:br>
              <a:rPr lang="en-US" sz="1700" dirty="0"/>
            </a:br>
            <a:br>
              <a:rPr lang="en-US" sz="1700" dirty="0"/>
            </a:br>
            <a:br>
              <a:rPr lang="en-US" sz="1700" dirty="0"/>
            </a:br>
            <a:br>
              <a:rPr lang="en-US" sz="1700" dirty="0"/>
            </a:br>
            <a:br>
              <a:rPr lang="en-US" sz="1700" dirty="0"/>
            </a:br>
            <a:endParaRPr lang="en-US" sz="1700" dirty="0"/>
          </a:p>
        </p:txBody>
      </p:sp>
      <p:pic>
        <p:nvPicPr>
          <p:cNvPr id="15" name="Tijdelijke aanduiding voor inhoud 3" descr="Afbeelding met vectorafbeeldingen&#10;&#10;Automatisch gegenereerde beschrijving">
            <a:extLst>
              <a:ext uri="{FF2B5EF4-FFF2-40B4-BE49-F238E27FC236}">
                <a16:creationId xmlns:a16="http://schemas.microsoft.com/office/drawing/2014/main" id="{48DD6CC1-90E8-B76D-4241-B11B0809C88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8881" y="4735035"/>
            <a:ext cx="1494719" cy="1494719"/>
          </a:xfrm>
          <a:prstGeom prst="rect">
            <a:avLst/>
          </a:prstGeom>
        </p:spPr>
      </p:pic>
      <p:sp>
        <p:nvSpPr>
          <p:cNvPr id="3" name="Tekstvak 2">
            <a:extLst>
              <a:ext uri="{FF2B5EF4-FFF2-40B4-BE49-F238E27FC236}">
                <a16:creationId xmlns:a16="http://schemas.microsoft.com/office/drawing/2014/main" id="{5E077E95-83EF-B641-25A0-4E2E49C20516}"/>
              </a:ext>
            </a:extLst>
          </p:cNvPr>
          <p:cNvSpPr txBox="1"/>
          <p:nvPr/>
        </p:nvSpPr>
        <p:spPr>
          <a:xfrm>
            <a:off x="638881" y="2746922"/>
            <a:ext cx="10909643" cy="552659"/>
          </a:xfrm>
          <a:prstGeom prst="rect">
            <a:avLst/>
          </a:prstGeom>
        </p:spPr>
        <p:txBody>
          <a:bodyPr vert="horz" lIns="91440" tIns="45720" rIns="91440" bIns="45720" rtlCol="0" anchor="ctr">
            <a:noAutofit/>
          </a:bodyPr>
          <a:lstStyle/>
          <a:p>
            <a:pPr>
              <a:lnSpc>
                <a:spcPct val="90000"/>
              </a:lnSpc>
              <a:spcBef>
                <a:spcPts val="1000"/>
              </a:spcBef>
            </a:pPr>
            <a:endParaRPr lang="en-US" sz="2400" dirty="0">
              <a:solidFill>
                <a:schemeClr val="accent1"/>
              </a:solidFill>
            </a:endParaRPr>
          </a:p>
        </p:txBody>
      </p:sp>
      <p:pic>
        <p:nvPicPr>
          <p:cNvPr id="3078" name="Picture 6" descr="Projectenbank in ontwikkeling - Armoede Groningen">
            <a:extLst>
              <a:ext uri="{FF2B5EF4-FFF2-40B4-BE49-F238E27FC236}">
                <a16:creationId xmlns:a16="http://schemas.microsoft.com/office/drawing/2014/main" id="{946A5619-4E2B-1422-E07C-167CDEF66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2268256"/>
            <a:ext cx="9448055" cy="396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21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19F1929C-30A4-263E-8C73-15F3FAB94FDA}"/>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3000" b="1" dirty="0">
                <a:solidFill>
                  <a:schemeClr val="accent1"/>
                </a:solidFill>
                <a:effectLst/>
              </a:rPr>
              <a:t>LAB </a:t>
            </a:r>
            <a:r>
              <a:rPr lang="en-US" sz="3000" b="1" dirty="0" err="1">
                <a:solidFill>
                  <a:schemeClr val="accent1"/>
                </a:solidFill>
                <a:effectLst/>
              </a:rPr>
              <a:t>ziet</a:t>
            </a:r>
            <a:r>
              <a:rPr lang="en-US" sz="3000" b="1" dirty="0">
                <a:solidFill>
                  <a:schemeClr val="accent1"/>
                </a:solidFill>
                <a:effectLst/>
              </a:rPr>
              <a:t> </a:t>
            </a:r>
            <a:r>
              <a:rPr lang="en-US" sz="3000" b="1" dirty="0" err="1">
                <a:solidFill>
                  <a:schemeClr val="accent1"/>
                </a:solidFill>
                <a:effectLst/>
              </a:rPr>
              <a:t>een</a:t>
            </a:r>
            <a:r>
              <a:rPr lang="en-US" sz="3000" b="1" dirty="0">
                <a:solidFill>
                  <a:schemeClr val="accent1"/>
                </a:solidFill>
                <a:effectLst/>
              </a:rPr>
              <a:t> </a:t>
            </a:r>
            <a:r>
              <a:rPr lang="en-US" sz="3000" b="1" dirty="0" err="1">
                <a:solidFill>
                  <a:schemeClr val="accent1"/>
                </a:solidFill>
                <a:effectLst/>
              </a:rPr>
              <a:t>opdracht</a:t>
            </a:r>
            <a:r>
              <a:rPr lang="en-US" sz="3000" b="1" dirty="0">
                <a:solidFill>
                  <a:schemeClr val="accent1"/>
                </a:solidFill>
                <a:effectLst/>
              </a:rPr>
              <a:t> in- </a:t>
            </a:r>
            <a:r>
              <a:rPr lang="en-US" sz="3000" b="1" dirty="0" err="1">
                <a:solidFill>
                  <a:schemeClr val="accent1"/>
                </a:solidFill>
                <a:effectLst/>
              </a:rPr>
              <a:t>en</a:t>
            </a:r>
            <a:r>
              <a:rPr lang="en-US" sz="3000" b="1" dirty="0">
                <a:solidFill>
                  <a:schemeClr val="accent1"/>
                </a:solidFill>
                <a:effectLst/>
              </a:rPr>
              <a:t> </a:t>
            </a:r>
            <a:r>
              <a:rPr lang="en-US" sz="3000" b="1" dirty="0" err="1">
                <a:solidFill>
                  <a:schemeClr val="accent1"/>
                </a:solidFill>
                <a:effectLst/>
              </a:rPr>
              <a:t>wil</a:t>
            </a:r>
            <a:r>
              <a:rPr lang="en-US" sz="3000" b="1" dirty="0">
                <a:solidFill>
                  <a:schemeClr val="accent1"/>
                </a:solidFill>
                <a:effectLst/>
              </a:rPr>
              <a:t> </a:t>
            </a:r>
            <a:r>
              <a:rPr lang="en-US" sz="3000" b="1" dirty="0" err="1">
                <a:solidFill>
                  <a:schemeClr val="accent1"/>
                </a:solidFill>
                <a:effectLst/>
              </a:rPr>
              <a:t>aandacht</a:t>
            </a:r>
            <a:r>
              <a:rPr lang="en-US" sz="3000" b="1" dirty="0">
                <a:solidFill>
                  <a:schemeClr val="accent1"/>
                </a:solidFill>
                <a:effectLst/>
              </a:rPr>
              <a:t> </a:t>
            </a:r>
            <a:r>
              <a:rPr lang="en-US" sz="3000" b="1" dirty="0" err="1">
                <a:solidFill>
                  <a:schemeClr val="accent1"/>
                </a:solidFill>
                <a:effectLst/>
              </a:rPr>
              <a:t>besteden</a:t>
            </a:r>
            <a:r>
              <a:rPr lang="en-US" sz="3000" b="1" dirty="0">
                <a:solidFill>
                  <a:schemeClr val="accent1"/>
                </a:solidFill>
                <a:effectLst/>
              </a:rPr>
              <a:t> </a:t>
            </a:r>
            <a:r>
              <a:rPr lang="en-US" sz="3000" b="1" dirty="0" err="1">
                <a:solidFill>
                  <a:schemeClr val="accent1"/>
                </a:solidFill>
                <a:effectLst/>
              </a:rPr>
              <a:t>aan</a:t>
            </a:r>
            <a:r>
              <a:rPr lang="en-US" sz="3000" b="1" dirty="0">
                <a:solidFill>
                  <a:schemeClr val="accent1"/>
                </a:solidFill>
                <a:effectLst/>
              </a:rPr>
              <a:t> de </a:t>
            </a:r>
            <a:r>
              <a:rPr lang="en-US" sz="3000" b="1" dirty="0" err="1">
                <a:solidFill>
                  <a:schemeClr val="accent1"/>
                </a:solidFill>
                <a:effectLst/>
              </a:rPr>
              <a:t>volgende</a:t>
            </a:r>
            <a:r>
              <a:rPr lang="en-US" sz="3000" b="1" dirty="0">
                <a:solidFill>
                  <a:schemeClr val="accent1"/>
                </a:solidFill>
                <a:effectLst/>
              </a:rPr>
              <a:t> </a:t>
            </a:r>
            <a:r>
              <a:rPr lang="en-US" sz="3000" b="1" dirty="0" err="1">
                <a:solidFill>
                  <a:schemeClr val="accent1"/>
                </a:solidFill>
                <a:effectLst/>
              </a:rPr>
              <a:t>punten</a:t>
            </a:r>
            <a:r>
              <a:rPr lang="en-US" sz="3000" b="1" dirty="0">
                <a:solidFill>
                  <a:schemeClr val="accent1"/>
                </a:solidFill>
                <a:effectLst/>
              </a:rPr>
              <a:t>; nu </a:t>
            </a:r>
            <a:r>
              <a:rPr lang="en-US" sz="3000" b="1" dirty="0" err="1">
                <a:solidFill>
                  <a:schemeClr val="accent1"/>
                </a:solidFill>
                <a:effectLst/>
              </a:rPr>
              <a:t>en</a:t>
            </a:r>
            <a:r>
              <a:rPr lang="en-US" sz="3000" b="1" dirty="0">
                <a:solidFill>
                  <a:schemeClr val="accent1"/>
                </a:solidFill>
                <a:effectLst/>
              </a:rPr>
              <a:t> in de </a:t>
            </a:r>
            <a:r>
              <a:rPr lang="en-US" sz="3000" b="1" dirty="0" err="1">
                <a:solidFill>
                  <a:schemeClr val="accent1"/>
                </a:solidFill>
                <a:effectLst/>
              </a:rPr>
              <a:t>komende</a:t>
            </a:r>
            <a:r>
              <a:rPr lang="en-US" sz="3000" b="1" dirty="0">
                <a:solidFill>
                  <a:schemeClr val="accent1"/>
                </a:solidFill>
                <a:effectLst/>
              </a:rPr>
              <a:t> </a:t>
            </a:r>
            <a:r>
              <a:rPr lang="en-US" sz="3000" b="1" dirty="0" err="1">
                <a:solidFill>
                  <a:schemeClr val="accent1"/>
                </a:solidFill>
                <a:effectLst/>
              </a:rPr>
              <a:t>jaren</a:t>
            </a:r>
            <a:r>
              <a:rPr lang="en-US" sz="3000" b="1" dirty="0">
                <a:solidFill>
                  <a:schemeClr val="accent1"/>
                </a:solidFill>
                <a:effectLst/>
              </a:rPr>
              <a:t> </a:t>
            </a:r>
            <a:br>
              <a:rPr lang="en-US" sz="3000" dirty="0">
                <a:effectLst/>
              </a:rPr>
            </a:br>
            <a:endParaRPr lang="en-US" sz="3000" dirty="0"/>
          </a:p>
        </p:txBody>
      </p:sp>
      <p:sp>
        <p:nvSpPr>
          <p:cNvPr id="41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a:extLst>
              <a:ext uri="{FF2B5EF4-FFF2-40B4-BE49-F238E27FC236}">
                <a16:creationId xmlns:a16="http://schemas.microsoft.com/office/drawing/2014/main" id="{636FF0BD-0A2C-0AB4-DB47-16EA2FD68D00}"/>
              </a:ext>
            </a:extLst>
          </p:cNvPr>
          <p:cNvSpPr txBox="1"/>
          <p:nvPr/>
        </p:nvSpPr>
        <p:spPr>
          <a:xfrm>
            <a:off x="640080" y="3048674"/>
            <a:ext cx="6894576" cy="3141814"/>
          </a:xfrm>
          <a:prstGeom prst="rect">
            <a:avLst/>
          </a:prstGeom>
        </p:spPr>
        <p:txBody>
          <a:bodyPr vert="horz" lIns="91440" tIns="45720" rIns="91440" bIns="45720" rtlCol="0">
            <a:normAutofit/>
          </a:bodyPr>
          <a:lstStyle/>
          <a:p>
            <a:pPr marL="342900" lvl="0" indent="-228600">
              <a:lnSpc>
                <a:spcPct val="90000"/>
              </a:lnSpc>
              <a:spcAft>
                <a:spcPts val="600"/>
              </a:spcAft>
              <a:buFont typeface="Arial" panose="020B0604020202020204" pitchFamily="34" charset="0"/>
              <a:buChar char="•"/>
            </a:pPr>
            <a:r>
              <a:rPr lang="en-US" sz="2200" b="1" dirty="0" err="1">
                <a:solidFill>
                  <a:schemeClr val="accent1"/>
                </a:solidFill>
                <a:effectLst/>
              </a:rPr>
              <a:t>Ontwikkelperspectief</a:t>
            </a:r>
            <a:r>
              <a:rPr lang="en-US" sz="2200" b="1" dirty="0">
                <a:solidFill>
                  <a:schemeClr val="accent1"/>
                </a:solidFill>
                <a:effectLst/>
              </a:rPr>
              <a:t> en </a:t>
            </a:r>
            <a:r>
              <a:rPr lang="en-US" sz="2200" b="1" dirty="0" err="1">
                <a:solidFill>
                  <a:schemeClr val="accent1"/>
                </a:solidFill>
                <a:effectLst/>
              </a:rPr>
              <a:t>daarmee</a:t>
            </a:r>
            <a:r>
              <a:rPr lang="en-US" sz="2200" b="1" dirty="0">
                <a:solidFill>
                  <a:schemeClr val="accent1"/>
                </a:solidFill>
                <a:effectLst/>
              </a:rPr>
              <a:t> </a:t>
            </a:r>
          </a:p>
          <a:p>
            <a:pPr marL="342900" lvl="0" indent="-228600">
              <a:lnSpc>
                <a:spcPct val="90000"/>
              </a:lnSpc>
              <a:spcAft>
                <a:spcPts val="600"/>
              </a:spcAft>
              <a:buFont typeface="Arial" panose="020B0604020202020204" pitchFamily="34" charset="0"/>
              <a:buChar char="•"/>
            </a:pPr>
            <a:r>
              <a:rPr lang="en-US" sz="2200" b="1" dirty="0" err="1">
                <a:solidFill>
                  <a:schemeClr val="accent1"/>
                </a:solidFill>
              </a:rPr>
              <a:t>Arbeidsmarktperspectief</a:t>
            </a:r>
            <a:endParaRPr lang="en-US" sz="2200" dirty="0">
              <a:solidFill>
                <a:schemeClr val="accent1"/>
              </a:solidFill>
              <a:effectLst/>
            </a:endParaRPr>
          </a:p>
          <a:p>
            <a:pPr marL="342900" lvl="0" indent="-228600">
              <a:lnSpc>
                <a:spcPct val="90000"/>
              </a:lnSpc>
              <a:spcAft>
                <a:spcPts val="600"/>
              </a:spcAft>
              <a:buFont typeface="Arial" panose="020B0604020202020204" pitchFamily="34" charset="0"/>
              <a:buChar char="•"/>
            </a:pPr>
            <a:r>
              <a:rPr lang="en-US" sz="2200" b="1" dirty="0" err="1">
                <a:solidFill>
                  <a:schemeClr val="accent1"/>
                </a:solidFill>
                <a:effectLst/>
              </a:rPr>
              <a:t>Betere</a:t>
            </a:r>
            <a:r>
              <a:rPr lang="en-US" sz="2200" b="1" dirty="0">
                <a:solidFill>
                  <a:schemeClr val="accent1"/>
                </a:solidFill>
                <a:effectLst/>
              </a:rPr>
              <a:t> </a:t>
            </a:r>
            <a:r>
              <a:rPr lang="en-US" sz="2200" b="1" dirty="0" err="1">
                <a:solidFill>
                  <a:schemeClr val="accent1"/>
                </a:solidFill>
                <a:effectLst/>
              </a:rPr>
              <a:t>aansluiting</a:t>
            </a:r>
            <a:r>
              <a:rPr lang="en-US" sz="2200" b="1" dirty="0">
                <a:solidFill>
                  <a:schemeClr val="accent1"/>
                </a:solidFill>
                <a:effectLst/>
              </a:rPr>
              <a:t> van de </a:t>
            </a:r>
            <a:r>
              <a:rPr lang="en-US" sz="2200" b="1" dirty="0" err="1">
                <a:solidFill>
                  <a:schemeClr val="accent1"/>
                </a:solidFill>
                <a:effectLst/>
              </a:rPr>
              <a:t>opleidingen</a:t>
            </a:r>
            <a:r>
              <a:rPr lang="en-US" sz="2200" b="1" dirty="0">
                <a:solidFill>
                  <a:schemeClr val="accent1"/>
                </a:solidFill>
                <a:effectLst/>
              </a:rPr>
              <a:t> op het </a:t>
            </a:r>
            <a:r>
              <a:rPr lang="en-US" sz="2200" b="1" dirty="0" err="1">
                <a:solidFill>
                  <a:schemeClr val="accent1"/>
                </a:solidFill>
                <a:effectLst/>
              </a:rPr>
              <a:t>wekveld</a:t>
            </a:r>
            <a:endParaRPr lang="en-US" sz="2200" dirty="0">
              <a:solidFill>
                <a:schemeClr val="accent1"/>
              </a:solidFill>
              <a:effectLst/>
            </a:endParaRPr>
          </a:p>
          <a:p>
            <a:pPr marL="342900" lvl="0" indent="-228600">
              <a:lnSpc>
                <a:spcPct val="90000"/>
              </a:lnSpc>
              <a:spcAft>
                <a:spcPts val="600"/>
              </a:spcAft>
              <a:buFont typeface="Arial" panose="020B0604020202020204" pitchFamily="34" charset="0"/>
              <a:buChar char="•"/>
            </a:pPr>
            <a:r>
              <a:rPr lang="en-US" sz="2200" b="1" dirty="0" err="1">
                <a:solidFill>
                  <a:schemeClr val="accent1"/>
                </a:solidFill>
                <a:effectLst/>
              </a:rPr>
              <a:t>Inzet</a:t>
            </a:r>
            <a:r>
              <a:rPr lang="en-US" sz="2200" b="1" dirty="0">
                <a:solidFill>
                  <a:schemeClr val="accent1"/>
                </a:solidFill>
                <a:effectLst/>
              </a:rPr>
              <a:t> </a:t>
            </a:r>
            <a:r>
              <a:rPr lang="en-US" sz="2200" b="1" dirty="0">
                <a:solidFill>
                  <a:schemeClr val="accent1"/>
                </a:solidFill>
              </a:rPr>
              <a:t>SA II/GALA = </a:t>
            </a:r>
            <a:r>
              <a:rPr lang="en-US" sz="2200" b="1" dirty="0" err="1">
                <a:solidFill>
                  <a:schemeClr val="accent1"/>
                </a:solidFill>
                <a:effectLst/>
              </a:rPr>
              <a:t>Intersectoraal</a:t>
            </a:r>
            <a:r>
              <a:rPr lang="en-US" sz="2200" b="1" dirty="0">
                <a:solidFill>
                  <a:schemeClr val="accent1"/>
                </a:solidFill>
                <a:effectLst/>
              </a:rPr>
              <a:t> </a:t>
            </a:r>
            <a:r>
              <a:rPr lang="en-US" sz="2200" b="1" dirty="0" err="1">
                <a:solidFill>
                  <a:schemeClr val="accent1"/>
                </a:solidFill>
                <a:effectLst/>
              </a:rPr>
              <a:t>samenwerken</a:t>
            </a:r>
            <a:endParaRPr lang="en-US" sz="2200" dirty="0">
              <a:solidFill>
                <a:schemeClr val="accent1"/>
              </a:solidFill>
              <a:effectLst/>
            </a:endParaRPr>
          </a:p>
          <a:p>
            <a:pPr marL="342900" lvl="0" indent="-228600">
              <a:lnSpc>
                <a:spcPct val="90000"/>
              </a:lnSpc>
              <a:spcAft>
                <a:spcPts val="600"/>
              </a:spcAft>
              <a:buFont typeface="Arial" panose="020B0604020202020204" pitchFamily="34" charset="0"/>
              <a:buChar char="•"/>
            </a:pPr>
            <a:r>
              <a:rPr lang="en-US" sz="2200" b="1" dirty="0" err="1">
                <a:solidFill>
                  <a:schemeClr val="accent1"/>
                </a:solidFill>
                <a:effectLst/>
              </a:rPr>
              <a:t>Kwaliteitsmanagement</a:t>
            </a:r>
            <a:r>
              <a:rPr lang="en-US" sz="2200" b="1" dirty="0">
                <a:solidFill>
                  <a:schemeClr val="accent1"/>
                </a:solidFill>
                <a:effectLst/>
              </a:rPr>
              <a:t>, </a:t>
            </a:r>
            <a:r>
              <a:rPr lang="en-US" sz="2200" b="1" dirty="0" err="1">
                <a:solidFill>
                  <a:schemeClr val="accent1"/>
                </a:solidFill>
                <a:effectLst/>
              </a:rPr>
              <a:t>erkenning</a:t>
            </a:r>
            <a:endParaRPr lang="en-US" sz="2200" dirty="0">
              <a:solidFill>
                <a:schemeClr val="accent1"/>
              </a:solidFill>
              <a:effectLst/>
            </a:endParaRPr>
          </a:p>
        </p:txBody>
      </p:sp>
      <p:pic>
        <p:nvPicPr>
          <p:cNvPr id="15" name="Tijdelijke aanduiding voor inhoud 3" descr="Afbeelding met vectorafbeeldingen&#10;&#10;Automatisch gegenereerde beschrijving">
            <a:extLst>
              <a:ext uri="{FF2B5EF4-FFF2-40B4-BE49-F238E27FC236}">
                <a16:creationId xmlns:a16="http://schemas.microsoft.com/office/drawing/2014/main" id="{48DD6CC1-90E8-B76D-4241-B11B0809C88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55963" y="329183"/>
            <a:ext cx="3429969" cy="3429969"/>
          </a:xfrm>
          <a:prstGeom prst="rect">
            <a:avLst/>
          </a:prstGeom>
        </p:spPr>
      </p:pic>
      <p:pic>
        <p:nvPicPr>
          <p:cNvPr id="4098" name="Picture 2" descr="Wat is samenwerken? - Boom Management">
            <a:extLst>
              <a:ext uri="{FF2B5EF4-FFF2-40B4-BE49-F238E27FC236}">
                <a16:creationId xmlns:a16="http://schemas.microsoft.com/office/drawing/2014/main" id="{C0AD539F-FA24-6553-8704-38EA0B96BD0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5509" y="4079193"/>
            <a:ext cx="3272589" cy="21762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5E077E95-83EF-B641-25A0-4E2E49C20516}"/>
              </a:ext>
            </a:extLst>
          </p:cNvPr>
          <p:cNvSpPr txBox="1"/>
          <p:nvPr/>
        </p:nvSpPr>
        <p:spPr>
          <a:xfrm>
            <a:off x="638881" y="2746922"/>
            <a:ext cx="10909643" cy="552659"/>
          </a:xfrm>
          <a:prstGeom prst="rect">
            <a:avLst/>
          </a:prstGeom>
        </p:spPr>
        <p:txBody>
          <a:bodyPr vert="horz" lIns="91440" tIns="45720" rIns="91440" bIns="45720" rtlCol="0" anchor="ctr">
            <a:noAutofit/>
          </a:bodyPr>
          <a:lstStyle/>
          <a:p>
            <a:pPr>
              <a:lnSpc>
                <a:spcPct val="90000"/>
              </a:lnSpc>
              <a:spcBef>
                <a:spcPts val="1000"/>
              </a:spcBef>
            </a:pPr>
            <a:endParaRPr lang="en-US" sz="2400" dirty="0">
              <a:solidFill>
                <a:schemeClr val="accent1"/>
              </a:solidFill>
            </a:endParaRPr>
          </a:p>
        </p:txBody>
      </p:sp>
    </p:spTree>
    <p:extLst>
      <p:ext uri="{BB962C8B-B14F-4D97-AF65-F5344CB8AC3E}">
        <p14:creationId xmlns:p14="http://schemas.microsoft.com/office/powerpoint/2010/main" val="396014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9137AF-8A97-C93B-B347-130F98C6CC9A}"/>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3200" dirty="0">
                <a:solidFill>
                  <a:schemeClr val="accent1"/>
                </a:solidFill>
                <a:effectLst/>
              </a:rPr>
              <a:t> </a:t>
            </a:r>
            <a:br>
              <a:rPr lang="en-US" sz="3200" dirty="0">
                <a:solidFill>
                  <a:schemeClr val="accent1"/>
                </a:solidFill>
                <a:effectLst/>
              </a:rPr>
            </a:br>
            <a:r>
              <a:rPr lang="en-US" sz="3200" b="1" dirty="0" err="1">
                <a:solidFill>
                  <a:schemeClr val="accent1"/>
                </a:solidFill>
                <a:effectLst/>
              </a:rPr>
              <a:t>Doorontwikkeling</a:t>
            </a:r>
            <a:r>
              <a:rPr lang="en-US" sz="3200" b="1" dirty="0">
                <a:solidFill>
                  <a:schemeClr val="accent1"/>
                </a:solidFill>
                <a:effectLst/>
              </a:rPr>
              <a:t> in de </a:t>
            </a:r>
            <a:r>
              <a:rPr lang="en-US" sz="3200" b="1" dirty="0" err="1">
                <a:solidFill>
                  <a:schemeClr val="accent1"/>
                </a:solidFill>
                <a:effectLst/>
              </a:rPr>
              <a:t>baan</a:t>
            </a:r>
            <a:endParaRPr lang="en-US" sz="2600" dirty="0"/>
          </a:p>
        </p:txBody>
      </p:sp>
      <p:sp>
        <p:nvSpPr>
          <p:cNvPr id="717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vectorafbeeldingen&#10;&#10;Automatisch gegenereerde beschrijving">
            <a:extLst>
              <a:ext uri="{FF2B5EF4-FFF2-40B4-BE49-F238E27FC236}">
                <a16:creationId xmlns:a16="http://schemas.microsoft.com/office/drawing/2014/main" id="{C82C5D34-1864-B542-072B-E6FD52ED171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4497" y="3788229"/>
            <a:ext cx="2612571" cy="2612571"/>
          </a:xfrm>
          <a:prstGeom prst="rect">
            <a:avLst/>
          </a:prstGeom>
        </p:spPr>
      </p:pic>
      <p:pic>
        <p:nvPicPr>
          <p:cNvPr id="7170" name="Picture 2" descr="Persbericht - Zo laat je je onderneming (door)ontwikkelen | MT/Sprout">
            <a:extLst>
              <a:ext uri="{FF2B5EF4-FFF2-40B4-BE49-F238E27FC236}">
                <a16:creationId xmlns:a16="http://schemas.microsoft.com/office/drawing/2014/main" id="{57B88331-5D85-C9A7-97E3-2F5E8ED482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82312" y="2033792"/>
            <a:ext cx="6980353" cy="465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62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9137AF-8A97-C93B-B347-130F98C6CC9A}"/>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3600" b="1" dirty="0" err="1">
                <a:solidFill>
                  <a:schemeClr val="accent1"/>
                </a:solidFill>
                <a:effectLst/>
              </a:rPr>
              <a:t>Aantrekkelijker</a:t>
            </a:r>
            <a:r>
              <a:rPr lang="en-US" sz="3600" b="1" dirty="0">
                <a:solidFill>
                  <a:schemeClr val="accent1"/>
                </a:solidFill>
                <a:effectLst/>
              </a:rPr>
              <a:t> </a:t>
            </a:r>
            <a:r>
              <a:rPr lang="en-US" sz="3600" b="1" dirty="0" err="1">
                <a:solidFill>
                  <a:schemeClr val="accent1"/>
                </a:solidFill>
                <a:effectLst/>
              </a:rPr>
              <a:t>arbeidsmarkt</a:t>
            </a:r>
            <a:r>
              <a:rPr lang="en-US" sz="3600" b="1" dirty="0">
                <a:solidFill>
                  <a:schemeClr val="accent1"/>
                </a:solidFill>
                <a:effectLst/>
              </a:rPr>
              <a:t> </a:t>
            </a:r>
            <a:r>
              <a:rPr lang="en-US" sz="3600" b="1" dirty="0" err="1">
                <a:solidFill>
                  <a:schemeClr val="accent1"/>
                </a:solidFill>
                <a:effectLst/>
              </a:rPr>
              <a:t>perspectief</a:t>
            </a:r>
            <a:br>
              <a:rPr lang="en-US" sz="4100" dirty="0">
                <a:effectLst/>
              </a:rPr>
            </a:br>
            <a:endParaRPr lang="en-US" sz="4100" dirty="0"/>
          </a:p>
        </p:txBody>
      </p:sp>
      <p:sp>
        <p:nvSpPr>
          <p:cNvPr id="514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vectorafbeeldingen&#10;&#10;Automatisch gegenereerde beschrijving">
            <a:extLst>
              <a:ext uri="{FF2B5EF4-FFF2-40B4-BE49-F238E27FC236}">
                <a16:creationId xmlns:a16="http://schemas.microsoft.com/office/drawing/2014/main" id="{C82C5D34-1864-B542-072B-E6FD52ED171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3484" y="3586627"/>
            <a:ext cx="2562624" cy="2562624"/>
          </a:xfrm>
          <a:prstGeom prst="rect">
            <a:avLst/>
          </a:prstGeom>
        </p:spPr>
      </p:pic>
      <p:pic>
        <p:nvPicPr>
          <p:cNvPr id="5124" name="Picture 4" descr="Arbeidsvoorwaarden die goed zijn voor organisatie, achterban en planeet |  Rendement">
            <a:extLst>
              <a:ext uri="{FF2B5EF4-FFF2-40B4-BE49-F238E27FC236}">
                <a16:creationId xmlns:a16="http://schemas.microsoft.com/office/drawing/2014/main" id="{9E995488-245E-243C-2ED3-BE84AFBA00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12866" y="2525246"/>
            <a:ext cx="7035655" cy="371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43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9137AF-8A97-C93B-B347-130F98C6CC9A}"/>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r>
              <a:rPr lang="en-US" sz="3200" dirty="0">
                <a:solidFill>
                  <a:schemeClr val="accent1"/>
                </a:solidFill>
                <a:effectLst/>
              </a:rPr>
              <a:t> </a:t>
            </a:r>
            <a:br>
              <a:rPr lang="en-US" sz="3200" dirty="0">
                <a:solidFill>
                  <a:schemeClr val="accent1"/>
                </a:solidFill>
                <a:effectLst/>
              </a:rPr>
            </a:br>
            <a:r>
              <a:rPr lang="nl-NL" sz="3600" b="1" kern="100" dirty="0">
                <a:solidFill>
                  <a:schemeClr val="accent1"/>
                </a:solidFill>
                <a:effectLst/>
                <a:ea typeface="Aptos" panose="020B0004020202020204" pitchFamily="34" charset="0"/>
                <a:cs typeface="Times New Roman" panose="02020603050405020304" pitchFamily="18" charset="0"/>
              </a:rPr>
              <a:t>Betere aansluiting van de opleidingen op het werkveld</a:t>
            </a:r>
            <a:br>
              <a:rPr lang="nl-NL"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2600" dirty="0">
                <a:effectLst/>
              </a:rPr>
            </a:br>
            <a:endParaRPr lang="en-US" sz="2600" dirty="0"/>
          </a:p>
        </p:txBody>
      </p:sp>
      <p:sp>
        <p:nvSpPr>
          <p:cNvPr id="717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vectorafbeeldingen&#10;&#10;Automatisch gegenereerde beschrijving">
            <a:extLst>
              <a:ext uri="{FF2B5EF4-FFF2-40B4-BE49-F238E27FC236}">
                <a16:creationId xmlns:a16="http://schemas.microsoft.com/office/drawing/2014/main" id="{C82C5D34-1864-B542-072B-E6FD52ED171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4497" y="3505871"/>
            <a:ext cx="2612571" cy="2612571"/>
          </a:xfrm>
          <a:prstGeom prst="rect">
            <a:avLst/>
          </a:prstGeom>
        </p:spPr>
      </p:pic>
      <p:pic>
        <p:nvPicPr>
          <p:cNvPr id="9218" name="Picture 2" descr="5 voordelen van een betere aansluiting van de IT op bedrijfsprocessen">
            <a:extLst>
              <a:ext uri="{FF2B5EF4-FFF2-40B4-BE49-F238E27FC236}">
                <a16:creationId xmlns:a16="http://schemas.microsoft.com/office/drawing/2014/main" id="{03B69913-FBE6-BBE3-BB77-4EF62D54E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564" y="2676911"/>
            <a:ext cx="7266957" cy="344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30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183">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9137AF-8A97-C93B-B347-130F98C6CC9A}"/>
              </a:ext>
            </a:extLst>
          </p:cNvPr>
          <p:cNvSpPr>
            <a:spLocks noGrp="1"/>
          </p:cNvSpPr>
          <p:nvPr>
            <p:ph type="title"/>
          </p:nvPr>
        </p:nvSpPr>
        <p:spPr>
          <a:xfrm>
            <a:off x="457200" y="412454"/>
            <a:ext cx="5387009" cy="2101850"/>
          </a:xfrm>
        </p:spPr>
        <p:txBody>
          <a:bodyPr vert="horz" lIns="91440" tIns="45720" rIns="91440" bIns="45720" rtlCol="0">
            <a:normAutofit fontScale="90000"/>
          </a:bodyPr>
          <a:lstStyle/>
          <a:p>
            <a:r>
              <a:rPr lang="en-US" sz="2400" dirty="0">
                <a:effectLst/>
              </a:rPr>
              <a:t> </a:t>
            </a:r>
            <a:br>
              <a:rPr lang="en-US" sz="2400" dirty="0">
                <a:effectLst/>
              </a:rPr>
            </a:br>
            <a:br>
              <a:rPr lang="nl-NL" sz="2400" kern="100" dirty="0">
                <a:effectLst/>
                <a:ea typeface="Aptos" panose="020B0004020202020204" pitchFamily="34" charset="0"/>
                <a:cs typeface="Times New Roman" panose="02020603050405020304" pitchFamily="18" charset="0"/>
              </a:rPr>
            </a:br>
            <a:r>
              <a:rPr lang="nl-NL" sz="3200" b="1" kern="100" dirty="0">
                <a:solidFill>
                  <a:schemeClr val="accent1"/>
                </a:solidFill>
                <a:ea typeface="Aptos" panose="020B0004020202020204" pitchFamily="34" charset="0"/>
                <a:cs typeface="Times New Roman" panose="02020603050405020304" pitchFamily="18" charset="0"/>
              </a:rPr>
              <a:t>Sportakkoord II, GALA, brede SPUK. I</a:t>
            </a:r>
            <a:r>
              <a:rPr lang="nl-NL" sz="3200" b="1" kern="100" dirty="0">
                <a:solidFill>
                  <a:schemeClr val="accent1"/>
                </a:solidFill>
                <a:effectLst/>
                <a:ea typeface="Aptos" panose="020B0004020202020204" pitchFamily="34" charset="0"/>
                <a:cs typeface="Times New Roman" panose="02020603050405020304" pitchFamily="18" charset="0"/>
              </a:rPr>
              <a:t>ntersectoraal samenwerken</a:t>
            </a:r>
            <a:br>
              <a:rPr lang="nl-NL" sz="2400" kern="100" dirty="0">
                <a:effectLst/>
                <a:latin typeface="Aptos" panose="020B0004020202020204" pitchFamily="34" charset="0"/>
                <a:ea typeface="Aptos" panose="020B0004020202020204" pitchFamily="34" charset="0"/>
                <a:cs typeface="Times New Roman" panose="02020603050405020304" pitchFamily="18" charset="0"/>
              </a:rPr>
            </a:br>
            <a:br>
              <a:rPr lang="en-US" sz="2400" dirty="0">
                <a:effectLst/>
              </a:rPr>
            </a:br>
            <a:endParaRPr lang="en-US" sz="2400" dirty="0"/>
          </a:p>
        </p:txBody>
      </p:sp>
      <p:sp>
        <p:nvSpPr>
          <p:cNvPr id="7186" name="Rectangle 7185">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8" name="Rectangle 7187">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6" descr="Uitkomsten van zorgverlening en trajectkosten per cliënt meten - PONT  Zorg&amp;Sociaal">
            <a:extLst>
              <a:ext uri="{FF2B5EF4-FFF2-40B4-BE49-F238E27FC236}">
                <a16:creationId xmlns:a16="http://schemas.microsoft.com/office/drawing/2014/main" id="{15C07BCD-3D99-B87A-1EA3-C93E81054D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08" r="24376" b="2"/>
          <a:stretch/>
        </p:blipFill>
        <p:spPr bwMode="auto">
          <a:xfrm>
            <a:off x="7653152" y="1"/>
            <a:ext cx="453884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sociaal-juridische hulp ...">
            <a:extLst>
              <a:ext uri="{FF2B5EF4-FFF2-40B4-BE49-F238E27FC236}">
                <a16:creationId xmlns:a16="http://schemas.microsoft.com/office/drawing/2014/main" id="{178D125F-8881-C4C8-7169-30385A3B6D0E}"/>
              </a:ext>
            </a:extLst>
          </p:cNvPr>
          <p:cNvSpPr>
            <a:spLocks noChangeAspect="1" noChangeArrowheads="1"/>
          </p:cNvSpPr>
          <p:nvPr/>
        </p:nvSpPr>
        <p:spPr bwMode="auto">
          <a:xfrm>
            <a:off x="4178300" y="2368550"/>
            <a:ext cx="3835400" cy="2120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4" name="Picture 6" descr="Sociaal Werk Nederland | Een nieuwe generatie ouderen, Langer Thuis">
            <a:extLst>
              <a:ext uri="{FF2B5EF4-FFF2-40B4-BE49-F238E27FC236}">
                <a16:creationId xmlns:a16="http://schemas.microsoft.com/office/drawing/2014/main" id="{B6D86662-4E53-96E8-AB86-3BBF06708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406887"/>
            <a:ext cx="2007408" cy="720842"/>
          </a:xfrm>
          <a:prstGeom prst="rect">
            <a:avLst/>
          </a:prstGeom>
          <a:noFill/>
          <a:extLst>
            <a:ext uri="{909E8E84-426E-40DD-AFC4-6F175D3DCCD1}">
              <a14:hiddenFill xmlns:a14="http://schemas.microsoft.com/office/drawing/2010/main">
                <a:solidFill>
                  <a:srgbClr val="FFFFFF"/>
                </a:solidFill>
              </a14:hiddenFill>
            </a:ext>
          </a:extLst>
        </p:spPr>
      </p:pic>
      <p:pic>
        <p:nvPicPr>
          <p:cNvPr id="7" name="Tijdelijke aanduiding voor inhoud 3" descr="Afbeelding met vectorafbeeldingen&#10;&#10;Automatisch gegenereerde beschrijving">
            <a:extLst>
              <a:ext uri="{FF2B5EF4-FFF2-40B4-BE49-F238E27FC236}">
                <a16:creationId xmlns:a16="http://schemas.microsoft.com/office/drawing/2014/main" id="{D46210FB-530A-DC0B-EA57-3938E14D9654}"/>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8386" r="-3" b="7994"/>
          <a:stretch/>
        </p:blipFill>
        <p:spPr>
          <a:xfrm>
            <a:off x="457200" y="2660801"/>
            <a:ext cx="2217806" cy="185449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pic>
        <p:nvPicPr>
          <p:cNvPr id="2056" name="Picture 8" descr="Behoeftepeiling ECIO activiteitenplan ...">
            <a:extLst>
              <a:ext uri="{FF2B5EF4-FFF2-40B4-BE49-F238E27FC236}">
                <a16:creationId xmlns:a16="http://schemas.microsoft.com/office/drawing/2014/main" id="{72174242-2AE1-2482-5C71-33383EED19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3389" y="358804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1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2" name="Rectangle 133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9137AF-8A97-C93B-B347-130F98C6CC9A}"/>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r>
              <a:rPr lang="en-US" sz="3200" dirty="0">
                <a:solidFill>
                  <a:schemeClr val="accent1"/>
                </a:solidFill>
                <a:effectLst/>
              </a:rPr>
              <a:t> </a:t>
            </a:r>
            <a:br>
              <a:rPr lang="en-US" sz="3200" dirty="0">
                <a:solidFill>
                  <a:schemeClr val="accent1"/>
                </a:solidFill>
                <a:effectLst/>
              </a:rPr>
            </a:br>
            <a:r>
              <a:rPr lang="en-US" sz="3200" b="1" dirty="0" err="1">
                <a:solidFill>
                  <a:schemeClr val="accent1"/>
                </a:solidFill>
              </a:rPr>
              <a:t>Modulaire</a:t>
            </a:r>
            <a:r>
              <a:rPr lang="en-US" sz="3200" b="1" dirty="0">
                <a:solidFill>
                  <a:schemeClr val="accent1"/>
                </a:solidFill>
              </a:rPr>
              <a:t> </a:t>
            </a:r>
            <a:r>
              <a:rPr lang="en-US" sz="3200" b="1" dirty="0" err="1">
                <a:solidFill>
                  <a:schemeClr val="accent1"/>
                </a:solidFill>
              </a:rPr>
              <a:t>leerlijnen</a:t>
            </a:r>
            <a:r>
              <a:rPr lang="en-US" sz="3200" b="1" dirty="0">
                <a:solidFill>
                  <a:schemeClr val="accent1"/>
                </a:solidFill>
              </a:rPr>
              <a:t> en </a:t>
            </a:r>
            <a:r>
              <a:rPr lang="en-US" sz="3200" b="1" dirty="0" err="1">
                <a:solidFill>
                  <a:schemeClr val="accent1"/>
                </a:solidFill>
              </a:rPr>
              <a:t>kwaliteit</a:t>
            </a:r>
            <a:br>
              <a:rPr lang="en-US" sz="1700" dirty="0">
                <a:effectLst/>
              </a:rPr>
            </a:br>
            <a:br>
              <a:rPr lang="en-US" sz="1700" dirty="0">
                <a:effectLst/>
              </a:rPr>
            </a:br>
            <a:br>
              <a:rPr lang="en-US" sz="1700" dirty="0">
                <a:effectLst/>
              </a:rPr>
            </a:br>
            <a:endParaRPr lang="en-US" sz="1700" dirty="0"/>
          </a:p>
        </p:txBody>
      </p:sp>
      <p:sp>
        <p:nvSpPr>
          <p:cNvPr id="133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Geslaagd bij kwaliteitsbeoordeling - Polikliniekdeblaak.nl">
            <a:extLst>
              <a:ext uri="{FF2B5EF4-FFF2-40B4-BE49-F238E27FC236}">
                <a16:creationId xmlns:a16="http://schemas.microsoft.com/office/drawing/2014/main" id="{D3F2364D-7310-80D0-EF33-AB1C0EB053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0" y="2241804"/>
            <a:ext cx="4006596" cy="40065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ubiks kubus Classic">
            <a:extLst>
              <a:ext uri="{FF2B5EF4-FFF2-40B4-BE49-F238E27FC236}">
                <a16:creationId xmlns:a16="http://schemas.microsoft.com/office/drawing/2014/main" id="{6D74685B-2CA3-CDC9-8E88-A80441DE3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260" y="2137410"/>
            <a:ext cx="4215384" cy="421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77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640080" y="329184"/>
            <a:ext cx="9384454" cy="1783080"/>
          </a:xfrm>
        </p:spPr>
        <p:txBody>
          <a:bodyPr vert="horz" lIns="91440" tIns="45720" rIns="91440" bIns="45720" rtlCol="0" anchor="b">
            <a:normAutofit fontScale="90000"/>
          </a:bodyPr>
          <a:lstStyle/>
          <a:p>
            <a:pPr algn="ctr"/>
            <a:br>
              <a:rPr lang="en-US" sz="3000" dirty="0">
                <a:solidFill>
                  <a:schemeClr val="accent1"/>
                </a:solidFill>
              </a:rPr>
            </a:br>
            <a:br>
              <a:rPr lang="en-US" sz="3000" dirty="0">
                <a:solidFill>
                  <a:schemeClr val="accent1"/>
                </a:solidFill>
              </a:rPr>
            </a:br>
            <a:r>
              <a:rPr lang="en-US" sz="4000" dirty="0" err="1">
                <a:solidFill>
                  <a:schemeClr val="accent1"/>
                </a:solidFill>
              </a:rPr>
              <a:t>Samen</a:t>
            </a:r>
            <a:r>
              <a:rPr lang="en-US" sz="4000" dirty="0">
                <a:solidFill>
                  <a:schemeClr val="accent1"/>
                </a:solidFill>
              </a:rPr>
              <a:t> op reis tot </a:t>
            </a:r>
            <a:r>
              <a:rPr lang="en-US" sz="4000" dirty="0" err="1">
                <a:solidFill>
                  <a:schemeClr val="accent1"/>
                </a:solidFill>
              </a:rPr>
              <a:t>eind</a:t>
            </a:r>
            <a:r>
              <a:rPr lang="en-US" sz="4000" dirty="0">
                <a:solidFill>
                  <a:schemeClr val="accent1"/>
                </a:solidFill>
              </a:rPr>
              <a:t> 2026</a:t>
            </a:r>
            <a:br>
              <a:rPr lang="en-US" sz="3000" dirty="0"/>
            </a:br>
            <a:br>
              <a:rPr lang="en-US" sz="3000" dirty="0"/>
            </a:br>
            <a:br>
              <a:rPr lang="en-US" sz="3000" dirty="0"/>
            </a:br>
            <a:endParaRPr lang="en-US" sz="3000" dirty="0"/>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66C7113B-CF66-5EDB-D48C-D5B926E236BC}"/>
              </a:ext>
            </a:extLst>
          </p:cNvPr>
          <p:cNvSpPr txBox="1"/>
          <p:nvPr/>
        </p:nvSpPr>
        <p:spPr>
          <a:xfrm>
            <a:off x="640080" y="2706624"/>
            <a:ext cx="6894576" cy="348386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200" dirty="0" err="1">
                <a:solidFill>
                  <a:schemeClr val="accent1"/>
                </a:solidFill>
              </a:rPr>
              <a:t>Realiseren</a:t>
            </a:r>
            <a:r>
              <a:rPr lang="en-US" sz="2200" dirty="0">
                <a:solidFill>
                  <a:schemeClr val="accent1"/>
                </a:solidFill>
              </a:rPr>
              <a:t> van de </a:t>
            </a:r>
            <a:r>
              <a:rPr lang="en-US" sz="2200" dirty="0" err="1">
                <a:solidFill>
                  <a:schemeClr val="accent1"/>
                </a:solidFill>
              </a:rPr>
              <a:t>integrale</a:t>
            </a:r>
            <a:r>
              <a:rPr lang="en-US" sz="2200" dirty="0">
                <a:solidFill>
                  <a:schemeClr val="accent1"/>
                </a:solidFill>
              </a:rPr>
              <a:t> LAB-</a:t>
            </a:r>
            <a:r>
              <a:rPr lang="en-US" sz="2200" dirty="0" err="1">
                <a:solidFill>
                  <a:schemeClr val="accent1"/>
                </a:solidFill>
              </a:rPr>
              <a:t>doelstelling</a:t>
            </a:r>
            <a:endParaRPr lang="en-US" sz="2200" dirty="0">
              <a:solidFill>
                <a:schemeClr val="accent1"/>
              </a:solidFill>
            </a:endParaRPr>
          </a:p>
          <a:p>
            <a:pPr marL="285750" indent="-228600">
              <a:lnSpc>
                <a:spcPct val="90000"/>
              </a:lnSpc>
              <a:spcAft>
                <a:spcPts val="600"/>
              </a:spcAft>
              <a:buFont typeface="Arial" panose="020B0604020202020204" pitchFamily="34" charset="0"/>
              <a:buChar char="•"/>
            </a:pPr>
            <a:r>
              <a:rPr lang="en-US" sz="2200" dirty="0">
                <a:solidFill>
                  <a:schemeClr val="accent1"/>
                </a:solidFill>
              </a:rPr>
              <a:t>De LAB </a:t>
            </a:r>
            <a:r>
              <a:rPr lang="en-US" sz="2200" dirty="0" err="1">
                <a:solidFill>
                  <a:schemeClr val="accent1"/>
                </a:solidFill>
              </a:rPr>
              <a:t>infrastructuur</a:t>
            </a:r>
            <a:r>
              <a:rPr lang="en-US" sz="2200" dirty="0">
                <a:solidFill>
                  <a:schemeClr val="accent1"/>
                </a:solidFill>
              </a:rPr>
              <a:t> </a:t>
            </a:r>
            <a:r>
              <a:rPr lang="en-US" sz="2200" dirty="0" err="1">
                <a:solidFill>
                  <a:schemeClr val="accent1"/>
                </a:solidFill>
              </a:rPr>
              <a:t>als</a:t>
            </a:r>
            <a:r>
              <a:rPr lang="en-US" sz="2200" dirty="0">
                <a:solidFill>
                  <a:schemeClr val="accent1"/>
                </a:solidFill>
              </a:rPr>
              <a:t> </a:t>
            </a:r>
            <a:r>
              <a:rPr lang="en-US" sz="2200" dirty="0" err="1">
                <a:solidFill>
                  <a:schemeClr val="accent1"/>
                </a:solidFill>
              </a:rPr>
              <a:t>landingsplek</a:t>
            </a:r>
            <a:r>
              <a:rPr lang="en-US" sz="2200" dirty="0">
                <a:solidFill>
                  <a:schemeClr val="accent1"/>
                </a:solidFill>
              </a:rPr>
              <a:t> </a:t>
            </a:r>
            <a:r>
              <a:rPr lang="en-US" sz="2200" dirty="0" err="1">
                <a:solidFill>
                  <a:schemeClr val="accent1"/>
                </a:solidFill>
              </a:rPr>
              <a:t>voor</a:t>
            </a:r>
            <a:r>
              <a:rPr lang="en-US" sz="2200" dirty="0">
                <a:solidFill>
                  <a:schemeClr val="accent1"/>
                </a:solidFill>
              </a:rPr>
              <a:t> </a:t>
            </a:r>
            <a:r>
              <a:rPr lang="en-US" sz="2200" dirty="0" err="1">
                <a:solidFill>
                  <a:schemeClr val="accent1"/>
                </a:solidFill>
              </a:rPr>
              <a:t>andere</a:t>
            </a:r>
            <a:r>
              <a:rPr lang="en-US" sz="2200" dirty="0">
                <a:solidFill>
                  <a:schemeClr val="accent1"/>
                </a:solidFill>
              </a:rPr>
              <a:t> </a:t>
            </a:r>
            <a:r>
              <a:rPr lang="en-US" sz="2200" dirty="0" err="1">
                <a:solidFill>
                  <a:schemeClr val="accent1"/>
                </a:solidFill>
              </a:rPr>
              <a:t>opgaven</a:t>
            </a:r>
            <a:r>
              <a:rPr lang="en-US" sz="2200" dirty="0">
                <a:solidFill>
                  <a:schemeClr val="accent1"/>
                </a:solidFill>
              </a:rPr>
              <a:t> en </a:t>
            </a:r>
            <a:r>
              <a:rPr lang="en-US" sz="2200" dirty="0" err="1">
                <a:solidFill>
                  <a:schemeClr val="accent1"/>
                </a:solidFill>
              </a:rPr>
              <a:t>bredere</a:t>
            </a:r>
            <a:r>
              <a:rPr lang="en-US" sz="2200" dirty="0">
                <a:solidFill>
                  <a:schemeClr val="accent1"/>
                </a:solidFill>
              </a:rPr>
              <a:t> </a:t>
            </a:r>
            <a:r>
              <a:rPr lang="en-US" sz="2200" dirty="0" err="1">
                <a:solidFill>
                  <a:schemeClr val="accent1"/>
                </a:solidFill>
              </a:rPr>
              <a:t>doelen</a:t>
            </a:r>
            <a:endParaRPr lang="en-US" sz="2200" dirty="0">
              <a:solidFill>
                <a:schemeClr val="accent1"/>
              </a:solidFill>
            </a:endParaRPr>
          </a:p>
          <a:p>
            <a:pPr marL="285750" indent="-228600">
              <a:lnSpc>
                <a:spcPct val="90000"/>
              </a:lnSpc>
              <a:spcAft>
                <a:spcPts val="600"/>
              </a:spcAft>
              <a:buFont typeface="Arial" panose="020B0604020202020204" pitchFamily="34" charset="0"/>
              <a:buChar char="•"/>
            </a:pPr>
            <a:r>
              <a:rPr lang="en-US" sz="2200" dirty="0">
                <a:solidFill>
                  <a:schemeClr val="accent1"/>
                </a:solidFill>
              </a:rPr>
              <a:t>LAB </a:t>
            </a:r>
            <a:r>
              <a:rPr lang="en-US" sz="2200" dirty="0" err="1">
                <a:solidFill>
                  <a:schemeClr val="accent1"/>
                </a:solidFill>
              </a:rPr>
              <a:t>als</a:t>
            </a:r>
            <a:r>
              <a:rPr lang="en-US" sz="2200" dirty="0">
                <a:solidFill>
                  <a:schemeClr val="accent1"/>
                </a:solidFill>
              </a:rPr>
              <a:t> </a:t>
            </a:r>
            <a:r>
              <a:rPr lang="en-US" sz="2200" dirty="0" err="1">
                <a:solidFill>
                  <a:schemeClr val="accent1"/>
                </a:solidFill>
              </a:rPr>
              <a:t>onderdeel</a:t>
            </a:r>
            <a:r>
              <a:rPr lang="en-US" sz="2200" dirty="0">
                <a:solidFill>
                  <a:schemeClr val="accent1"/>
                </a:solidFill>
              </a:rPr>
              <a:t> van de Human Capital Agenda Sport (2 </a:t>
            </a:r>
            <a:r>
              <a:rPr lang="en-US" sz="2200" dirty="0" err="1">
                <a:solidFill>
                  <a:schemeClr val="accent1"/>
                </a:solidFill>
              </a:rPr>
              <a:t>kanten</a:t>
            </a:r>
            <a:r>
              <a:rPr lang="en-US" sz="2200" dirty="0">
                <a:solidFill>
                  <a:schemeClr val="accent1"/>
                </a:solidFill>
              </a:rPr>
              <a:t> op)</a:t>
            </a:r>
            <a:br>
              <a:rPr lang="en-US" sz="2200" dirty="0"/>
            </a:br>
            <a:r>
              <a:rPr lang="en-US" sz="2200" dirty="0"/>
              <a:t> </a:t>
            </a:r>
            <a:br>
              <a:rPr lang="en-US" sz="2200" dirty="0"/>
            </a:br>
            <a:endParaRPr lang="en-US" sz="2200" dirty="0"/>
          </a:p>
        </p:txBody>
      </p:sp>
      <p:pic>
        <p:nvPicPr>
          <p:cNvPr id="7" name="Afbeelding 6" descr="Afbeelding met tekening, clipart, schets, Kinderkunst&#10;&#10;Automatisch gegenereerde beschrijving">
            <a:extLst>
              <a:ext uri="{FF2B5EF4-FFF2-40B4-BE49-F238E27FC236}">
                <a16:creationId xmlns:a16="http://schemas.microsoft.com/office/drawing/2014/main" id="{2E3C7BD2-262D-DDEA-B093-21568908A406}"/>
              </a:ext>
            </a:extLst>
          </p:cNvPr>
          <p:cNvPicPr>
            <a:picLocks noChangeAspect="1"/>
          </p:cNvPicPr>
          <p:nvPr/>
        </p:nvPicPr>
        <p:blipFill>
          <a:blip r:embed="rId3"/>
          <a:stretch>
            <a:fillRect/>
          </a:stretch>
        </p:blipFill>
        <p:spPr>
          <a:xfrm>
            <a:off x="7935204" y="35986"/>
            <a:ext cx="4243589" cy="5998003"/>
          </a:xfrm>
          <a:prstGeom prst="rect">
            <a:avLst/>
          </a:prstGeom>
        </p:spPr>
      </p:pic>
      <p:pic>
        <p:nvPicPr>
          <p:cNvPr id="4" name="Tijdelijke aanduiding voor inhoud 3" descr="Afbeelding met vectorafbeeldingen&#10;&#10;Automatisch gegenereerde beschrijving">
            <a:extLst>
              <a:ext uri="{FF2B5EF4-FFF2-40B4-BE49-F238E27FC236}">
                <a16:creationId xmlns:a16="http://schemas.microsoft.com/office/drawing/2014/main" id="{4DEC40F0-8BB3-7BF3-F232-FC655EADECE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58952" y="4793226"/>
            <a:ext cx="1731018" cy="1731018"/>
          </a:xfrm>
          <a:prstGeom prst="rect">
            <a:avLst/>
          </a:prstGeom>
        </p:spPr>
      </p:pic>
    </p:spTree>
    <p:extLst>
      <p:ext uri="{BB962C8B-B14F-4D97-AF65-F5344CB8AC3E}">
        <p14:creationId xmlns:p14="http://schemas.microsoft.com/office/powerpoint/2010/main" val="606018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7" name="Rectangle 13326">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9" name="Rectangle 13328">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95F9AE4F-C9EA-6F15-FC8A-DF9AE9DF8A1E}"/>
              </a:ext>
            </a:extLst>
          </p:cNvPr>
          <p:cNvPicPr>
            <a:picLocks noChangeAspect="1"/>
          </p:cNvPicPr>
          <p:nvPr/>
        </p:nvPicPr>
        <p:blipFill rotWithShape="1">
          <a:blip r:embed="rId3"/>
          <a:srcRect t="11261" r="2" b="9147"/>
          <a:stretch/>
        </p:blipFill>
        <p:spPr>
          <a:xfrm>
            <a:off x="6096001" y="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itel 1">
            <a:extLst>
              <a:ext uri="{FF2B5EF4-FFF2-40B4-BE49-F238E27FC236}">
                <a16:creationId xmlns:a16="http://schemas.microsoft.com/office/drawing/2014/main" id="{4D9137AF-8A97-C93B-B347-130F98C6CC9A}"/>
              </a:ext>
            </a:extLst>
          </p:cNvPr>
          <p:cNvSpPr>
            <a:spLocks noGrp="1"/>
          </p:cNvSpPr>
          <p:nvPr>
            <p:ph type="title"/>
          </p:nvPr>
        </p:nvSpPr>
        <p:spPr>
          <a:xfrm>
            <a:off x="481284" y="5600131"/>
            <a:ext cx="6931319" cy="1075870"/>
          </a:xfrm>
        </p:spPr>
        <p:txBody>
          <a:bodyPr vert="horz" lIns="91440" tIns="45720" rIns="91440" bIns="45720" rtlCol="0" anchor="b">
            <a:normAutofit fontScale="90000"/>
          </a:bodyPr>
          <a:lstStyle/>
          <a:p>
            <a:r>
              <a:rPr lang="en-US" sz="900" kern="1200" dirty="0">
                <a:solidFill>
                  <a:schemeClr val="tx1">
                    <a:lumMod val="85000"/>
                    <a:lumOff val="15000"/>
                  </a:schemeClr>
                </a:solidFill>
                <a:effectLst/>
                <a:latin typeface="+mj-lt"/>
                <a:ea typeface="+mj-ea"/>
                <a:cs typeface="+mj-cs"/>
              </a:rPr>
              <a:t> </a:t>
            </a:r>
            <a:br>
              <a:rPr lang="en-US" sz="900" kern="1200" dirty="0">
                <a:solidFill>
                  <a:schemeClr val="tx1">
                    <a:lumMod val="85000"/>
                    <a:lumOff val="15000"/>
                  </a:schemeClr>
                </a:solidFill>
                <a:effectLst/>
                <a:latin typeface="+mj-lt"/>
                <a:ea typeface="+mj-ea"/>
                <a:cs typeface="+mj-cs"/>
              </a:rPr>
            </a:br>
            <a:br>
              <a:rPr lang="en-US" sz="900" kern="1200" dirty="0">
                <a:solidFill>
                  <a:schemeClr val="tx1">
                    <a:lumMod val="85000"/>
                    <a:lumOff val="15000"/>
                  </a:schemeClr>
                </a:solidFill>
                <a:effectLst/>
                <a:latin typeface="+mj-lt"/>
                <a:ea typeface="+mj-ea"/>
                <a:cs typeface="+mj-cs"/>
              </a:rPr>
            </a:br>
            <a:br>
              <a:rPr lang="en-US" sz="900" kern="1200" dirty="0">
                <a:solidFill>
                  <a:schemeClr val="tx1">
                    <a:lumMod val="85000"/>
                    <a:lumOff val="15000"/>
                  </a:schemeClr>
                </a:solidFill>
                <a:effectLst/>
                <a:latin typeface="+mj-lt"/>
                <a:ea typeface="+mj-ea"/>
                <a:cs typeface="+mj-cs"/>
              </a:rPr>
            </a:br>
            <a:br>
              <a:rPr lang="en-US" sz="900" kern="1200" dirty="0">
                <a:solidFill>
                  <a:schemeClr val="tx1">
                    <a:lumMod val="85000"/>
                    <a:lumOff val="15000"/>
                  </a:schemeClr>
                </a:solidFill>
                <a:effectLst/>
                <a:latin typeface="+mj-lt"/>
                <a:ea typeface="+mj-ea"/>
                <a:cs typeface="+mj-cs"/>
              </a:rPr>
            </a:br>
            <a:br>
              <a:rPr lang="en-US" sz="900" kern="1200" dirty="0">
                <a:solidFill>
                  <a:schemeClr val="tx1">
                    <a:lumMod val="85000"/>
                    <a:lumOff val="15000"/>
                  </a:schemeClr>
                </a:solidFill>
                <a:effectLst/>
                <a:latin typeface="+mj-lt"/>
                <a:ea typeface="+mj-ea"/>
                <a:cs typeface="+mj-cs"/>
              </a:rPr>
            </a:br>
            <a:br>
              <a:rPr lang="en-US" sz="900" kern="1200" dirty="0">
                <a:solidFill>
                  <a:schemeClr val="tx1">
                    <a:lumMod val="85000"/>
                    <a:lumOff val="15000"/>
                  </a:schemeClr>
                </a:solidFill>
                <a:effectLst/>
                <a:latin typeface="+mj-lt"/>
                <a:ea typeface="+mj-ea"/>
                <a:cs typeface="+mj-cs"/>
              </a:rPr>
            </a:br>
            <a:br>
              <a:rPr lang="en-US" sz="900" kern="1200" dirty="0">
                <a:solidFill>
                  <a:schemeClr val="tx1">
                    <a:lumMod val="85000"/>
                    <a:lumOff val="15000"/>
                  </a:schemeClr>
                </a:solidFill>
                <a:effectLst/>
                <a:latin typeface="+mj-lt"/>
                <a:ea typeface="+mj-ea"/>
                <a:cs typeface="+mj-cs"/>
              </a:rPr>
            </a:br>
            <a:br>
              <a:rPr lang="en-US" sz="900" kern="1200" dirty="0">
                <a:solidFill>
                  <a:schemeClr val="tx1">
                    <a:lumMod val="85000"/>
                    <a:lumOff val="15000"/>
                  </a:schemeClr>
                </a:solidFill>
                <a:effectLst/>
                <a:latin typeface="+mj-lt"/>
                <a:ea typeface="+mj-ea"/>
                <a:cs typeface="+mj-cs"/>
              </a:rPr>
            </a:br>
            <a:r>
              <a:rPr lang="en-US" sz="3600" b="1" kern="1200" dirty="0">
                <a:solidFill>
                  <a:schemeClr val="accent1"/>
                </a:solidFill>
                <a:effectLst/>
                <a:latin typeface="+mj-lt"/>
                <a:ea typeface="+mj-ea"/>
                <a:cs typeface="+mj-cs"/>
              </a:rPr>
              <a:t>Reis </a:t>
            </a:r>
            <a:r>
              <a:rPr lang="en-US" sz="3600" b="1" kern="1200" dirty="0" err="1">
                <a:solidFill>
                  <a:schemeClr val="accent1"/>
                </a:solidFill>
                <a:effectLst/>
                <a:latin typeface="+mj-lt"/>
                <a:ea typeface="+mj-ea"/>
                <a:cs typeface="+mj-cs"/>
              </a:rPr>
              <a:t>jij</a:t>
            </a:r>
            <a:r>
              <a:rPr lang="en-US" sz="3600" b="1" kern="1200" dirty="0">
                <a:solidFill>
                  <a:schemeClr val="accent1"/>
                </a:solidFill>
                <a:effectLst/>
                <a:latin typeface="+mj-lt"/>
                <a:ea typeface="+mj-ea"/>
                <a:cs typeface="+mj-cs"/>
              </a:rPr>
              <a:t> met </a:t>
            </a:r>
            <a:r>
              <a:rPr lang="en-US" sz="3600" b="1" kern="1200" dirty="0" err="1">
                <a:solidFill>
                  <a:schemeClr val="accent1"/>
                </a:solidFill>
                <a:effectLst/>
                <a:latin typeface="+mj-lt"/>
                <a:ea typeface="+mj-ea"/>
                <a:cs typeface="+mj-cs"/>
              </a:rPr>
              <a:t>ons</a:t>
            </a:r>
            <a:r>
              <a:rPr lang="en-US" sz="3600" b="1" kern="1200" dirty="0">
                <a:solidFill>
                  <a:schemeClr val="accent1"/>
                </a:solidFill>
                <a:effectLst/>
                <a:latin typeface="+mj-lt"/>
                <a:ea typeface="+mj-ea"/>
                <a:cs typeface="+mj-cs"/>
              </a:rPr>
              <a:t> mee?</a:t>
            </a:r>
            <a:br>
              <a:rPr lang="en-US" sz="3600" kern="1200" dirty="0">
                <a:solidFill>
                  <a:schemeClr val="accent1"/>
                </a:solidFill>
                <a:effectLst/>
                <a:latin typeface="+mj-lt"/>
                <a:ea typeface="+mj-ea"/>
                <a:cs typeface="+mj-cs"/>
              </a:rPr>
            </a:br>
            <a:br>
              <a:rPr lang="en-US" sz="900" kern="1200" dirty="0">
                <a:solidFill>
                  <a:schemeClr val="tx1">
                    <a:lumMod val="85000"/>
                    <a:lumOff val="15000"/>
                  </a:schemeClr>
                </a:solidFill>
                <a:effectLst/>
                <a:latin typeface="+mj-lt"/>
                <a:ea typeface="+mj-ea"/>
                <a:cs typeface="+mj-cs"/>
              </a:rPr>
            </a:br>
            <a:br>
              <a:rPr lang="en-US" sz="900" kern="1200" dirty="0">
                <a:solidFill>
                  <a:schemeClr val="tx1">
                    <a:lumMod val="85000"/>
                    <a:lumOff val="15000"/>
                  </a:schemeClr>
                </a:solidFill>
                <a:effectLst/>
                <a:latin typeface="+mj-lt"/>
                <a:ea typeface="+mj-ea"/>
                <a:cs typeface="+mj-cs"/>
              </a:rPr>
            </a:br>
            <a:endParaRPr lang="en-US" sz="900" kern="1200" dirty="0">
              <a:solidFill>
                <a:schemeClr val="tx1">
                  <a:lumMod val="85000"/>
                  <a:lumOff val="15000"/>
                </a:schemeClr>
              </a:solidFill>
              <a:latin typeface="+mj-lt"/>
              <a:ea typeface="+mj-ea"/>
              <a:cs typeface="+mj-cs"/>
            </a:endParaRPr>
          </a:p>
        </p:txBody>
      </p:sp>
      <p:pic>
        <p:nvPicPr>
          <p:cNvPr id="4" name="Tijdelijke aanduiding voor inhoud 3" descr="Afbeelding met vectorafbeeldingen&#10;&#10;Automatisch gegenereerde beschrijving">
            <a:extLst>
              <a:ext uri="{FF2B5EF4-FFF2-40B4-BE49-F238E27FC236}">
                <a16:creationId xmlns:a16="http://schemas.microsoft.com/office/drawing/2014/main" id="{C82C5D34-1864-B542-072B-E6FD52ED171E}"/>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8386" r="-3" b="7994"/>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
        <p:nvSpPr>
          <p:cNvPr id="5" name="Tekstvak 4">
            <a:extLst>
              <a:ext uri="{FF2B5EF4-FFF2-40B4-BE49-F238E27FC236}">
                <a16:creationId xmlns:a16="http://schemas.microsoft.com/office/drawing/2014/main" id="{AD7123D0-6CE0-9094-1481-331555F9A85D}"/>
              </a:ext>
            </a:extLst>
          </p:cNvPr>
          <p:cNvSpPr txBox="1"/>
          <p:nvPr/>
        </p:nvSpPr>
        <p:spPr>
          <a:xfrm>
            <a:off x="1066800" y="5486400"/>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73173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br>
              <a:rPr lang="en-US" sz="2800" dirty="0">
                <a:solidFill>
                  <a:schemeClr val="accent1"/>
                </a:solidFill>
              </a:rPr>
            </a:br>
            <a:br>
              <a:rPr lang="en-US" sz="2800" dirty="0">
                <a:solidFill>
                  <a:schemeClr val="accent1"/>
                </a:solidFill>
              </a:rPr>
            </a:br>
            <a:br>
              <a:rPr lang="en-US" sz="2800" dirty="0">
                <a:solidFill>
                  <a:schemeClr val="accent1"/>
                </a:solidFill>
              </a:rPr>
            </a:br>
            <a:r>
              <a:rPr lang="en-US" sz="3600" dirty="0">
                <a:solidFill>
                  <a:schemeClr val="accent1"/>
                </a:solidFill>
              </a:rPr>
              <a:t>Wat is LAB </a:t>
            </a:r>
            <a:r>
              <a:rPr lang="en-US" sz="3600" dirty="0" err="1">
                <a:solidFill>
                  <a:schemeClr val="accent1"/>
                </a:solidFill>
              </a:rPr>
              <a:t>ook</a:t>
            </a:r>
            <a:r>
              <a:rPr lang="en-US" sz="3600" dirty="0">
                <a:solidFill>
                  <a:schemeClr val="accent1"/>
                </a:solidFill>
              </a:rPr>
              <a:t> </a:t>
            </a:r>
            <a:r>
              <a:rPr lang="en-US" sz="3600" dirty="0" err="1">
                <a:solidFill>
                  <a:schemeClr val="accent1"/>
                </a:solidFill>
              </a:rPr>
              <a:t>alweer</a:t>
            </a:r>
            <a:r>
              <a:rPr lang="en-US" sz="3600" dirty="0">
                <a:solidFill>
                  <a:schemeClr val="accent1"/>
                </a:solidFill>
              </a:rPr>
              <a:t>?</a:t>
            </a:r>
            <a:br>
              <a:rPr lang="en-US" sz="2800" dirty="0">
                <a:solidFill>
                  <a:schemeClr val="accent1"/>
                </a:solidFill>
              </a:rPr>
            </a:br>
            <a:br>
              <a:rPr lang="en-US" sz="2800" dirty="0">
                <a:solidFill>
                  <a:schemeClr val="accent1"/>
                </a:solidFill>
              </a:rPr>
            </a:br>
            <a:br>
              <a:rPr lang="en-US" sz="2100" dirty="0"/>
            </a:br>
            <a:br>
              <a:rPr lang="en-US" sz="2100" dirty="0"/>
            </a:br>
            <a:br>
              <a:rPr lang="en-US" sz="2100" dirty="0"/>
            </a:br>
            <a:endParaRPr lang="en-US" sz="2100" dirty="0"/>
          </a:p>
        </p:txBody>
      </p:sp>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vectorafbeeldingen&#10;&#10;Automatisch gegenereerde beschrijving">
            <a:extLst>
              <a:ext uri="{FF2B5EF4-FFF2-40B4-BE49-F238E27FC236}">
                <a16:creationId xmlns:a16="http://schemas.microsoft.com/office/drawing/2014/main" id="{4DEC40F0-8BB3-7BF3-F232-FC655EADECE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3976" y="0"/>
            <a:ext cx="2317746" cy="2317746"/>
          </a:xfrm>
          <a:prstGeom prst="rect">
            <a:avLst/>
          </a:prstGeom>
        </p:spPr>
      </p:pic>
      <p:sp>
        <p:nvSpPr>
          <p:cNvPr id="3" name="Rechthoek 2">
            <a:extLst>
              <a:ext uri="{FF2B5EF4-FFF2-40B4-BE49-F238E27FC236}">
                <a16:creationId xmlns:a16="http://schemas.microsoft.com/office/drawing/2014/main" id="{88F30B54-3581-9EFD-B64D-16D4F97CD2E2}"/>
              </a:ext>
            </a:extLst>
          </p:cNvPr>
          <p:cNvSpPr/>
          <p:nvPr/>
        </p:nvSpPr>
        <p:spPr>
          <a:xfrm>
            <a:off x="3535680" y="5147511"/>
            <a:ext cx="5120640" cy="91440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5" name="Rechthoek 4">
            <a:extLst>
              <a:ext uri="{FF2B5EF4-FFF2-40B4-BE49-F238E27FC236}">
                <a16:creationId xmlns:a16="http://schemas.microsoft.com/office/drawing/2014/main" id="{7B1DED67-5AF6-D14F-4F15-E87E8C0D6CD6}"/>
              </a:ext>
            </a:extLst>
          </p:cNvPr>
          <p:cNvSpPr/>
          <p:nvPr/>
        </p:nvSpPr>
        <p:spPr>
          <a:xfrm>
            <a:off x="3535680" y="2255187"/>
            <a:ext cx="914400" cy="260794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7" name="Rechthoek 6">
            <a:extLst>
              <a:ext uri="{FF2B5EF4-FFF2-40B4-BE49-F238E27FC236}">
                <a16:creationId xmlns:a16="http://schemas.microsoft.com/office/drawing/2014/main" id="{31A553FF-D725-4605-907A-ED528D9F5EC9}"/>
              </a:ext>
            </a:extLst>
          </p:cNvPr>
          <p:cNvSpPr/>
          <p:nvPr/>
        </p:nvSpPr>
        <p:spPr>
          <a:xfrm>
            <a:off x="5638800" y="2255188"/>
            <a:ext cx="914400" cy="262490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8" name="Rechthoek 7">
            <a:extLst>
              <a:ext uri="{FF2B5EF4-FFF2-40B4-BE49-F238E27FC236}">
                <a16:creationId xmlns:a16="http://schemas.microsoft.com/office/drawing/2014/main" id="{A3A0DE5C-5152-934C-5C17-0F43CDFDBEB3}"/>
              </a:ext>
            </a:extLst>
          </p:cNvPr>
          <p:cNvSpPr/>
          <p:nvPr/>
        </p:nvSpPr>
        <p:spPr>
          <a:xfrm>
            <a:off x="7579790" y="2255187"/>
            <a:ext cx="914400" cy="26315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9" name="Driehoek 8">
            <a:extLst>
              <a:ext uri="{FF2B5EF4-FFF2-40B4-BE49-F238E27FC236}">
                <a16:creationId xmlns:a16="http://schemas.microsoft.com/office/drawing/2014/main" id="{CBBB76B2-5BB2-9B0C-DC7F-4549DE4CDCFD}"/>
              </a:ext>
            </a:extLst>
          </p:cNvPr>
          <p:cNvSpPr/>
          <p:nvPr/>
        </p:nvSpPr>
        <p:spPr>
          <a:xfrm>
            <a:off x="1862663" y="344741"/>
            <a:ext cx="8462075" cy="6056059"/>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9426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br>
              <a:rPr lang="en-US" sz="2800" dirty="0">
                <a:solidFill>
                  <a:schemeClr val="accent1"/>
                </a:solidFill>
              </a:rPr>
            </a:br>
            <a:br>
              <a:rPr lang="en-US" sz="2800" dirty="0">
                <a:solidFill>
                  <a:schemeClr val="accent1"/>
                </a:solidFill>
              </a:rPr>
            </a:br>
            <a:br>
              <a:rPr lang="en-US" sz="2800" dirty="0">
                <a:solidFill>
                  <a:schemeClr val="accent1"/>
                </a:solidFill>
              </a:rPr>
            </a:br>
            <a:r>
              <a:rPr lang="en-US" sz="3600" dirty="0">
                <a:solidFill>
                  <a:schemeClr val="accent1"/>
                </a:solidFill>
              </a:rPr>
              <a:t>Wat </a:t>
            </a:r>
            <a:r>
              <a:rPr lang="en-US" sz="3600" dirty="0" err="1">
                <a:solidFill>
                  <a:schemeClr val="accent1"/>
                </a:solidFill>
              </a:rPr>
              <a:t>hebben</a:t>
            </a:r>
            <a:r>
              <a:rPr lang="en-US" sz="3600" dirty="0">
                <a:solidFill>
                  <a:schemeClr val="accent1"/>
                </a:solidFill>
              </a:rPr>
              <a:t> we </a:t>
            </a:r>
            <a:r>
              <a:rPr lang="en-US" sz="3600" dirty="0" err="1">
                <a:solidFill>
                  <a:schemeClr val="accent1"/>
                </a:solidFill>
              </a:rPr>
              <a:t>bereikt</a:t>
            </a:r>
            <a:r>
              <a:rPr lang="en-US" sz="3600" dirty="0">
                <a:solidFill>
                  <a:schemeClr val="accent1"/>
                </a:solidFill>
              </a:rPr>
              <a:t> met </a:t>
            </a:r>
            <a:r>
              <a:rPr lang="en-US" sz="3600" dirty="0" err="1">
                <a:solidFill>
                  <a:schemeClr val="accent1"/>
                </a:solidFill>
              </a:rPr>
              <a:t>programma</a:t>
            </a:r>
            <a:r>
              <a:rPr lang="en-US" sz="3600" dirty="0">
                <a:solidFill>
                  <a:schemeClr val="accent1"/>
                </a:solidFill>
              </a:rPr>
              <a:t> LAB tot nu toe?</a:t>
            </a:r>
            <a:br>
              <a:rPr lang="en-US" sz="2800" dirty="0">
                <a:solidFill>
                  <a:schemeClr val="accent1"/>
                </a:solidFill>
              </a:rPr>
            </a:br>
            <a:br>
              <a:rPr lang="en-US" sz="2800" dirty="0">
                <a:solidFill>
                  <a:schemeClr val="accent1"/>
                </a:solidFill>
              </a:rPr>
            </a:br>
            <a:br>
              <a:rPr lang="en-US" sz="2800" dirty="0">
                <a:solidFill>
                  <a:schemeClr val="accent1"/>
                </a:solidFill>
              </a:rPr>
            </a:br>
            <a:br>
              <a:rPr lang="en-US" sz="2100" dirty="0"/>
            </a:br>
            <a:br>
              <a:rPr lang="en-US" sz="2100" dirty="0"/>
            </a:br>
            <a:br>
              <a:rPr lang="en-US" sz="2100" dirty="0"/>
            </a:br>
            <a:endParaRPr lang="en-US" sz="2100" dirty="0"/>
          </a:p>
        </p:txBody>
      </p:sp>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vectorafbeeldingen&#10;&#10;Automatisch gegenereerde beschrijving">
            <a:extLst>
              <a:ext uri="{FF2B5EF4-FFF2-40B4-BE49-F238E27FC236}">
                <a16:creationId xmlns:a16="http://schemas.microsoft.com/office/drawing/2014/main" id="{4DEC40F0-8BB3-7BF3-F232-FC655EADECE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24356" y="2819214"/>
            <a:ext cx="3429186" cy="3429186"/>
          </a:xfrm>
          <a:prstGeom prst="rect">
            <a:avLst/>
          </a:prstGeom>
        </p:spPr>
      </p:pic>
      <p:sp>
        <p:nvSpPr>
          <p:cNvPr id="7" name="Tekstvak 6">
            <a:extLst>
              <a:ext uri="{FF2B5EF4-FFF2-40B4-BE49-F238E27FC236}">
                <a16:creationId xmlns:a16="http://schemas.microsoft.com/office/drawing/2014/main" id="{84ECF022-D74F-EE6D-99EE-ABD69C394B24}"/>
              </a:ext>
            </a:extLst>
          </p:cNvPr>
          <p:cNvSpPr txBox="1"/>
          <p:nvPr/>
        </p:nvSpPr>
        <p:spPr>
          <a:xfrm>
            <a:off x="5922234" y="2465262"/>
            <a:ext cx="5098026" cy="677108"/>
          </a:xfrm>
          <a:prstGeom prst="rect">
            <a:avLst/>
          </a:prstGeom>
          <a:noFill/>
        </p:spPr>
        <p:txBody>
          <a:bodyPr wrap="square" rtlCol="0">
            <a:spAutoFit/>
          </a:bodyPr>
          <a:lstStyle/>
          <a:p>
            <a:endParaRPr lang="nl-NL" sz="2000" dirty="0">
              <a:solidFill>
                <a:schemeClr val="accent1"/>
              </a:solidFill>
            </a:endParaRPr>
          </a:p>
          <a:p>
            <a:endParaRPr lang="nl-NL" dirty="0">
              <a:solidFill>
                <a:schemeClr val="accent1"/>
              </a:solidFill>
            </a:endParaRPr>
          </a:p>
        </p:txBody>
      </p:sp>
      <p:pic>
        <p:nvPicPr>
          <p:cNvPr id="3" name="Onlinemedia 2" title="Programma LAB">
            <a:hlinkClick r:id="" action="ppaction://media"/>
            <a:extLst>
              <a:ext uri="{FF2B5EF4-FFF2-40B4-BE49-F238E27FC236}">
                <a16:creationId xmlns:a16="http://schemas.microsoft.com/office/drawing/2014/main" id="{3CC0C768-6303-F1CC-691D-0E4D214F9359}"/>
              </a:ext>
            </a:extLst>
          </p:cNvPr>
          <p:cNvPicPr>
            <a:picLocks noRot="1" noChangeAspect="1"/>
          </p:cNvPicPr>
          <p:nvPr>
            <a:videoFile r:link="rId1"/>
          </p:nvPr>
        </p:nvPicPr>
        <p:blipFill>
          <a:blip r:embed="rId5"/>
          <a:stretch>
            <a:fillRect/>
          </a:stretch>
        </p:blipFill>
        <p:spPr>
          <a:xfrm>
            <a:off x="4985744" y="2283014"/>
            <a:ext cx="6971005" cy="3935538"/>
          </a:xfrm>
          <a:prstGeom prst="rect">
            <a:avLst/>
          </a:prstGeom>
        </p:spPr>
      </p:pic>
    </p:spTree>
    <p:extLst>
      <p:ext uri="{BB962C8B-B14F-4D97-AF65-F5344CB8AC3E}">
        <p14:creationId xmlns:p14="http://schemas.microsoft.com/office/powerpoint/2010/main" val="10510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br>
              <a:rPr lang="en-US" sz="2800" dirty="0">
                <a:solidFill>
                  <a:schemeClr val="accent1"/>
                </a:solidFill>
              </a:rPr>
            </a:br>
            <a:br>
              <a:rPr lang="en-US" sz="2800" dirty="0">
                <a:solidFill>
                  <a:schemeClr val="accent1"/>
                </a:solidFill>
              </a:rPr>
            </a:br>
            <a:br>
              <a:rPr lang="en-US" sz="2800" dirty="0">
                <a:solidFill>
                  <a:schemeClr val="accent1"/>
                </a:solidFill>
              </a:rPr>
            </a:br>
            <a:r>
              <a:rPr lang="en-US" sz="3600" dirty="0" err="1">
                <a:solidFill>
                  <a:schemeClr val="accent1"/>
                </a:solidFill>
              </a:rPr>
              <a:t>Vandaag</a:t>
            </a:r>
            <a:r>
              <a:rPr lang="en-US" sz="3600" dirty="0">
                <a:solidFill>
                  <a:schemeClr val="accent1"/>
                </a:solidFill>
              </a:rPr>
              <a:t> </a:t>
            </a:r>
            <a:r>
              <a:rPr lang="en-US" sz="3600" dirty="0" err="1">
                <a:solidFill>
                  <a:schemeClr val="accent1"/>
                </a:solidFill>
              </a:rPr>
              <a:t>begint</a:t>
            </a:r>
            <a:r>
              <a:rPr lang="en-US" sz="3600" dirty="0">
                <a:solidFill>
                  <a:schemeClr val="accent1"/>
                </a:solidFill>
              </a:rPr>
              <a:t> </a:t>
            </a:r>
            <a:r>
              <a:rPr lang="en-US" sz="3600" dirty="0" err="1">
                <a:solidFill>
                  <a:schemeClr val="accent1"/>
                </a:solidFill>
              </a:rPr>
              <a:t>onze</a:t>
            </a:r>
            <a:r>
              <a:rPr lang="en-US" sz="3600" dirty="0">
                <a:solidFill>
                  <a:schemeClr val="accent1"/>
                </a:solidFill>
              </a:rPr>
              <a:t> reis tot </a:t>
            </a:r>
            <a:r>
              <a:rPr lang="en-US" sz="3600" dirty="0" err="1">
                <a:solidFill>
                  <a:schemeClr val="accent1"/>
                </a:solidFill>
              </a:rPr>
              <a:t>einde</a:t>
            </a:r>
            <a:r>
              <a:rPr lang="en-US" sz="3600" dirty="0">
                <a:solidFill>
                  <a:schemeClr val="accent1"/>
                </a:solidFill>
              </a:rPr>
              <a:t> 2026, de route </a:t>
            </a:r>
            <a:r>
              <a:rPr lang="en-US" sz="3600" dirty="0" err="1">
                <a:solidFill>
                  <a:schemeClr val="accent1"/>
                </a:solidFill>
              </a:rPr>
              <a:t>en</a:t>
            </a:r>
            <a:r>
              <a:rPr lang="en-US" sz="3600" dirty="0">
                <a:solidFill>
                  <a:schemeClr val="accent1"/>
                </a:solidFill>
              </a:rPr>
              <a:t> de </a:t>
            </a:r>
            <a:r>
              <a:rPr lang="en-US" sz="3600" dirty="0" err="1">
                <a:solidFill>
                  <a:schemeClr val="accent1"/>
                </a:solidFill>
              </a:rPr>
              <a:t>mensen</a:t>
            </a:r>
            <a:br>
              <a:rPr lang="en-US" sz="2800" dirty="0">
                <a:solidFill>
                  <a:schemeClr val="accent1"/>
                </a:solidFill>
              </a:rPr>
            </a:br>
            <a:br>
              <a:rPr lang="en-US" sz="2800" dirty="0">
                <a:solidFill>
                  <a:schemeClr val="accent1"/>
                </a:solidFill>
              </a:rPr>
            </a:br>
            <a:br>
              <a:rPr lang="en-US" sz="2800" dirty="0">
                <a:solidFill>
                  <a:schemeClr val="accent1"/>
                </a:solidFill>
              </a:rPr>
            </a:br>
            <a:br>
              <a:rPr lang="en-US" sz="2100" dirty="0"/>
            </a:br>
            <a:br>
              <a:rPr lang="en-US" sz="2100" dirty="0"/>
            </a:br>
            <a:br>
              <a:rPr lang="en-US" sz="2100" dirty="0"/>
            </a:br>
            <a:endParaRPr lang="en-US" sz="2100" dirty="0"/>
          </a:p>
        </p:txBody>
      </p:sp>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vectorafbeeldingen&#10;&#10;Automatisch gegenereerde beschrijving">
            <a:extLst>
              <a:ext uri="{FF2B5EF4-FFF2-40B4-BE49-F238E27FC236}">
                <a16:creationId xmlns:a16="http://schemas.microsoft.com/office/drawing/2014/main" id="{4DEC40F0-8BB3-7BF3-F232-FC655EADECE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697" y="3429001"/>
            <a:ext cx="2728980" cy="2728980"/>
          </a:xfrm>
          <a:prstGeom prst="rect">
            <a:avLst/>
          </a:prstGeom>
        </p:spPr>
      </p:pic>
      <p:pic>
        <p:nvPicPr>
          <p:cNvPr id="1026" name="Picture 2" descr="Fluiten = niet meer instappen - NS : r/thenetherlands">
            <a:extLst>
              <a:ext uri="{FF2B5EF4-FFF2-40B4-BE49-F238E27FC236}">
                <a16:creationId xmlns:a16="http://schemas.microsoft.com/office/drawing/2014/main" id="{2206426C-7F01-C7F1-11CF-108BC11D3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075" y="2451935"/>
            <a:ext cx="7117690" cy="373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270933" y="365124"/>
            <a:ext cx="5689600" cy="3190875"/>
          </a:xfrm>
        </p:spPr>
        <p:txBody>
          <a:bodyPr vert="horz" lIns="91440" tIns="45720" rIns="91440" bIns="45720" rtlCol="0" anchor="ctr">
            <a:noAutofit/>
          </a:bodyPr>
          <a:lstStyle/>
          <a:p>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dirty="0" err="1">
                <a:solidFill>
                  <a:schemeClr val="accent1"/>
                </a:solidFill>
              </a:rPr>
              <a:t>Onze</a:t>
            </a:r>
            <a:r>
              <a:rPr lang="en-US" sz="2800" kern="1200" dirty="0">
                <a:solidFill>
                  <a:schemeClr val="accent1"/>
                </a:solidFill>
                <a:latin typeface="+mj-lt"/>
                <a:ea typeface="+mj-ea"/>
                <a:cs typeface="+mj-cs"/>
              </a:rPr>
              <a:t> reis </a:t>
            </a:r>
            <a:r>
              <a:rPr lang="en-US" sz="2800" kern="1200" dirty="0" err="1">
                <a:solidFill>
                  <a:schemeClr val="accent1"/>
                </a:solidFill>
                <a:latin typeface="+mj-lt"/>
                <a:ea typeface="+mj-ea"/>
                <a:cs typeface="+mj-cs"/>
              </a:rPr>
              <a:t>kent</a:t>
            </a:r>
            <a:r>
              <a:rPr lang="en-US" sz="2800" kern="1200" dirty="0">
                <a:solidFill>
                  <a:schemeClr val="accent1"/>
                </a:solidFill>
                <a:latin typeface="+mj-lt"/>
                <a:ea typeface="+mj-ea"/>
                <a:cs typeface="+mj-cs"/>
              </a:rPr>
              <a:t> </a:t>
            </a:r>
            <a:r>
              <a:rPr lang="en-US" sz="2800" kern="1200" dirty="0" err="1">
                <a:solidFill>
                  <a:schemeClr val="accent1"/>
                </a:solidFill>
                <a:latin typeface="+mj-lt"/>
                <a:ea typeface="+mj-ea"/>
                <a:cs typeface="+mj-cs"/>
              </a:rPr>
              <a:t>drie</a:t>
            </a:r>
            <a:r>
              <a:rPr lang="en-US" sz="2800" kern="1200" dirty="0">
                <a:solidFill>
                  <a:schemeClr val="accent1"/>
                </a:solidFill>
                <a:latin typeface="+mj-lt"/>
                <a:ea typeface="+mj-ea"/>
                <a:cs typeface="+mj-cs"/>
              </a:rPr>
              <a:t> </a:t>
            </a:r>
            <a:r>
              <a:rPr lang="en-US" sz="2800" kern="1200" dirty="0" err="1">
                <a:solidFill>
                  <a:schemeClr val="accent1"/>
                </a:solidFill>
                <a:latin typeface="+mj-lt"/>
                <a:ea typeface="+mj-ea"/>
                <a:cs typeface="+mj-cs"/>
              </a:rPr>
              <a:t>kerndoelen</a:t>
            </a:r>
            <a:r>
              <a:rPr lang="en-US" sz="2800" kern="1200" dirty="0">
                <a:solidFill>
                  <a:schemeClr val="accent1"/>
                </a:solidFill>
                <a:latin typeface="+mj-lt"/>
                <a:ea typeface="+mj-ea"/>
                <a:cs typeface="+mj-cs"/>
              </a:rPr>
              <a:t>:</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7" name="Tekstvak 6">
            <a:extLst>
              <a:ext uri="{FF2B5EF4-FFF2-40B4-BE49-F238E27FC236}">
                <a16:creationId xmlns:a16="http://schemas.microsoft.com/office/drawing/2014/main" id="{84ECF022-D74F-EE6D-99EE-ABD69C394B24}"/>
              </a:ext>
            </a:extLst>
          </p:cNvPr>
          <p:cNvSpPr txBox="1"/>
          <p:nvPr/>
        </p:nvSpPr>
        <p:spPr>
          <a:xfrm>
            <a:off x="838201" y="2482589"/>
            <a:ext cx="3816096" cy="3694373"/>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dirty="0">
                <a:solidFill>
                  <a:schemeClr val="accent1"/>
                </a:solidFill>
              </a:rPr>
              <a:t>Het </a:t>
            </a:r>
            <a:r>
              <a:rPr lang="en-US" sz="2400" dirty="0" err="1">
                <a:solidFill>
                  <a:schemeClr val="accent1"/>
                </a:solidFill>
              </a:rPr>
              <a:t>verankeren</a:t>
            </a:r>
            <a:r>
              <a:rPr lang="en-US" sz="2400" dirty="0">
                <a:solidFill>
                  <a:schemeClr val="accent1"/>
                </a:solidFill>
              </a:rPr>
              <a:t> van de </a:t>
            </a:r>
            <a:r>
              <a:rPr lang="en-US" sz="2400" dirty="0" err="1">
                <a:solidFill>
                  <a:schemeClr val="accent1"/>
                </a:solidFill>
              </a:rPr>
              <a:t>resultaten</a:t>
            </a:r>
            <a:r>
              <a:rPr lang="en-US" sz="2400" dirty="0">
                <a:solidFill>
                  <a:schemeClr val="accent1"/>
                </a:solidFill>
              </a:rPr>
              <a:t> tot nu toe</a:t>
            </a:r>
          </a:p>
          <a:p>
            <a:pPr indent="-228600">
              <a:lnSpc>
                <a:spcPct val="90000"/>
              </a:lnSpc>
              <a:spcAft>
                <a:spcPts val="600"/>
              </a:spcAft>
              <a:buFont typeface="Arial" panose="020B0604020202020204" pitchFamily="34" charset="0"/>
              <a:buChar char="•"/>
            </a:pPr>
            <a:endParaRPr lang="en-US" sz="2400" dirty="0">
              <a:solidFill>
                <a:schemeClr val="accent1"/>
              </a:solidFill>
            </a:endParaRPr>
          </a:p>
          <a:p>
            <a:pPr marL="285750" indent="-228600">
              <a:lnSpc>
                <a:spcPct val="90000"/>
              </a:lnSpc>
              <a:spcAft>
                <a:spcPts val="600"/>
              </a:spcAft>
              <a:buFont typeface="Arial" panose="020B0604020202020204" pitchFamily="34" charset="0"/>
              <a:buChar char="•"/>
            </a:pPr>
            <a:r>
              <a:rPr lang="en-US" sz="2400" dirty="0">
                <a:solidFill>
                  <a:schemeClr val="accent1"/>
                </a:solidFill>
              </a:rPr>
              <a:t>Het (laten) </a:t>
            </a:r>
            <a:r>
              <a:rPr lang="en-US" sz="2400" dirty="0" err="1">
                <a:solidFill>
                  <a:schemeClr val="accent1"/>
                </a:solidFill>
              </a:rPr>
              <a:t>uitwerken</a:t>
            </a:r>
            <a:r>
              <a:rPr lang="en-US" sz="2400" dirty="0">
                <a:solidFill>
                  <a:schemeClr val="accent1"/>
                </a:solidFill>
              </a:rPr>
              <a:t> van de </a:t>
            </a:r>
            <a:r>
              <a:rPr lang="en-US" sz="2400" dirty="0" err="1">
                <a:solidFill>
                  <a:schemeClr val="accent1"/>
                </a:solidFill>
              </a:rPr>
              <a:t>functiebeschrijvingen</a:t>
            </a:r>
            <a:endParaRPr lang="en-US" sz="2400" dirty="0">
              <a:solidFill>
                <a:schemeClr val="accent1"/>
              </a:solidFill>
            </a:endParaRPr>
          </a:p>
          <a:p>
            <a:pPr indent="-228600">
              <a:lnSpc>
                <a:spcPct val="90000"/>
              </a:lnSpc>
              <a:spcAft>
                <a:spcPts val="600"/>
              </a:spcAft>
              <a:buFont typeface="Arial" panose="020B0604020202020204" pitchFamily="34" charset="0"/>
              <a:buChar char="•"/>
            </a:pPr>
            <a:endParaRPr lang="en-US" sz="2400" dirty="0">
              <a:solidFill>
                <a:schemeClr val="accent1"/>
              </a:solidFill>
            </a:endParaRPr>
          </a:p>
          <a:p>
            <a:pPr marL="285750" indent="-228600">
              <a:lnSpc>
                <a:spcPct val="90000"/>
              </a:lnSpc>
              <a:spcAft>
                <a:spcPts val="600"/>
              </a:spcAft>
              <a:buFont typeface="Arial" panose="020B0604020202020204" pitchFamily="34" charset="0"/>
              <a:buChar char="•"/>
            </a:pPr>
            <a:r>
              <a:rPr lang="en-US" sz="2400" dirty="0">
                <a:solidFill>
                  <a:schemeClr val="accent1"/>
                </a:solidFill>
              </a:rPr>
              <a:t>Het </a:t>
            </a:r>
            <a:r>
              <a:rPr lang="en-US" sz="2400" dirty="0" err="1">
                <a:solidFill>
                  <a:schemeClr val="accent1"/>
                </a:solidFill>
              </a:rPr>
              <a:t>inzetten</a:t>
            </a:r>
            <a:r>
              <a:rPr lang="en-US" sz="2400" dirty="0">
                <a:solidFill>
                  <a:schemeClr val="accent1"/>
                </a:solidFill>
              </a:rPr>
              <a:t> van LAB </a:t>
            </a:r>
            <a:r>
              <a:rPr lang="en-US" sz="2400" dirty="0" err="1">
                <a:solidFill>
                  <a:schemeClr val="accent1"/>
                </a:solidFill>
              </a:rPr>
              <a:t>voor</a:t>
            </a:r>
            <a:r>
              <a:rPr lang="en-US" sz="2400" dirty="0">
                <a:solidFill>
                  <a:schemeClr val="accent1"/>
                </a:solidFill>
              </a:rPr>
              <a:t> </a:t>
            </a:r>
            <a:r>
              <a:rPr lang="en-US" sz="2400" dirty="0" err="1">
                <a:solidFill>
                  <a:schemeClr val="accent1"/>
                </a:solidFill>
              </a:rPr>
              <a:t>andere</a:t>
            </a:r>
            <a:r>
              <a:rPr lang="en-US" sz="2400" dirty="0">
                <a:solidFill>
                  <a:schemeClr val="accent1"/>
                </a:solidFill>
              </a:rPr>
              <a:t> </a:t>
            </a:r>
            <a:r>
              <a:rPr lang="en-US" sz="2400" dirty="0" err="1">
                <a:solidFill>
                  <a:schemeClr val="accent1"/>
                </a:solidFill>
              </a:rPr>
              <a:t>opgaven</a:t>
            </a:r>
            <a:r>
              <a:rPr lang="en-US" sz="2400" dirty="0">
                <a:solidFill>
                  <a:schemeClr val="accent1"/>
                </a:solidFill>
              </a:rPr>
              <a:t> </a:t>
            </a:r>
            <a:r>
              <a:rPr lang="en-US" sz="2400" dirty="0" err="1">
                <a:solidFill>
                  <a:schemeClr val="accent1"/>
                </a:solidFill>
              </a:rPr>
              <a:t>en</a:t>
            </a:r>
            <a:r>
              <a:rPr lang="en-US" sz="2400" dirty="0">
                <a:solidFill>
                  <a:schemeClr val="accent1"/>
                </a:solidFill>
              </a:rPr>
              <a:t> </a:t>
            </a:r>
            <a:r>
              <a:rPr lang="en-US" sz="2400" dirty="0" err="1">
                <a:solidFill>
                  <a:schemeClr val="accent1"/>
                </a:solidFill>
              </a:rPr>
              <a:t>doelen</a:t>
            </a:r>
            <a:endParaRPr lang="en-US" sz="2400" dirty="0">
              <a:solidFill>
                <a:schemeClr val="accent1"/>
              </a:solidFill>
            </a:endParaRPr>
          </a:p>
          <a:p>
            <a:pPr indent="-228600">
              <a:lnSpc>
                <a:spcPct val="90000"/>
              </a:lnSpc>
              <a:spcAft>
                <a:spcPts val="600"/>
              </a:spcAft>
              <a:buFont typeface="Arial" panose="020B0604020202020204" pitchFamily="34" charset="0"/>
              <a:buChar char="•"/>
            </a:pPr>
            <a:endParaRPr lang="en-US" sz="2000" dirty="0">
              <a:solidFill>
                <a:schemeClr val="accent1"/>
              </a:solidFill>
            </a:endParaRPr>
          </a:p>
          <a:p>
            <a:pPr indent="-228600">
              <a:lnSpc>
                <a:spcPct val="90000"/>
              </a:lnSpc>
              <a:spcAft>
                <a:spcPts val="600"/>
              </a:spcAft>
              <a:buFont typeface="Arial" panose="020B0604020202020204" pitchFamily="34" charset="0"/>
              <a:buChar char="•"/>
            </a:pPr>
            <a:endParaRPr lang="en-US" sz="2000" dirty="0"/>
          </a:p>
        </p:txBody>
      </p:sp>
      <p:pic>
        <p:nvPicPr>
          <p:cNvPr id="2050" name="Picture 2" descr="Wedstrijden lopen: hoofddoelen en ‘bijdoelen’">
            <a:extLst>
              <a:ext uri="{FF2B5EF4-FFF2-40B4-BE49-F238E27FC236}">
                <a16:creationId xmlns:a16="http://schemas.microsoft.com/office/drawing/2014/main" id="{0A1D01D3-176D-4181-49AE-B1D802D826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84" r="-1" b="23524"/>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Tijdelijke aanduiding voor inhoud 3" descr="Afbeelding met vectorafbeeldingen&#10;&#10;Automatisch gegenereerde beschrijving">
            <a:extLst>
              <a:ext uri="{FF2B5EF4-FFF2-40B4-BE49-F238E27FC236}">
                <a16:creationId xmlns:a16="http://schemas.microsoft.com/office/drawing/2014/main" id="{4DEC40F0-8BB3-7BF3-F232-FC655EADECEB}"/>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29753" r="-2" b="29362"/>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45508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br>
              <a:rPr lang="en-US" sz="1700" dirty="0"/>
            </a:br>
            <a:br>
              <a:rPr lang="en-US" sz="1700" dirty="0"/>
            </a:br>
            <a:br>
              <a:rPr lang="en-US" sz="1700" dirty="0"/>
            </a:br>
            <a:br>
              <a:rPr lang="en-US" sz="1700" dirty="0"/>
            </a:br>
            <a:br>
              <a:rPr lang="en-US" sz="1700" dirty="0"/>
            </a:br>
            <a:br>
              <a:rPr lang="en-US" sz="1700" dirty="0"/>
            </a:br>
            <a:br>
              <a:rPr lang="en-US" sz="1700" dirty="0"/>
            </a:br>
            <a:br>
              <a:rPr lang="en-US" sz="1700" dirty="0"/>
            </a:br>
            <a:r>
              <a:rPr lang="en-US" sz="4000" dirty="0" err="1">
                <a:solidFill>
                  <a:schemeClr val="accent1"/>
                </a:solidFill>
              </a:rPr>
              <a:t>Een</a:t>
            </a:r>
            <a:r>
              <a:rPr lang="en-US" sz="4000" dirty="0">
                <a:solidFill>
                  <a:schemeClr val="accent1"/>
                </a:solidFill>
              </a:rPr>
              <a:t> </a:t>
            </a:r>
            <a:r>
              <a:rPr lang="en-US" sz="4000" dirty="0" err="1">
                <a:solidFill>
                  <a:schemeClr val="accent1"/>
                </a:solidFill>
              </a:rPr>
              <a:t>korte</a:t>
            </a:r>
            <a:r>
              <a:rPr lang="en-US" sz="4000" dirty="0">
                <a:solidFill>
                  <a:schemeClr val="accent1"/>
                </a:solidFill>
              </a:rPr>
              <a:t> </a:t>
            </a:r>
            <a:r>
              <a:rPr lang="en-US" sz="4000" dirty="0" err="1">
                <a:solidFill>
                  <a:schemeClr val="accent1"/>
                </a:solidFill>
              </a:rPr>
              <a:t>terugblik</a:t>
            </a:r>
            <a:r>
              <a:rPr lang="en-US" sz="1700" dirty="0"/>
              <a:t>:</a:t>
            </a:r>
            <a:br>
              <a:rPr lang="en-US" sz="1700" dirty="0"/>
            </a:br>
            <a:br>
              <a:rPr lang="en-US" sz="1700" dirty="0"/>
            </a:br>
            <a:br>
              <a:rPr lang="en-US" sz="1700" dirty="0"/>
            </a:br>
            <a:br>
              <a:rPr lang="en-US" sz="1700" dirty="0"/>
            </a:br>
            <a:br>
              <a:rPr lang="en-US" sz="1700" dirty="0"/>
            </a:br>
            <a:br>
              <a:rPr lang="en-US" sz="1700" dirty="0"/>
            </a:br>
            <a:br>
              <a:rPr lang="en-US" sz="1700" dirty="0"/>
            </a:br>
            <a:endParaRPr lang="en-US" sz="1700" dirty="0"/>
          </a:p>
        </p:txBody>
      </p:sp>
      <p:sp>
        <p:nvSpPr>
          <p:cNvPr id="3" name="Tekstvak 2">
            <a:extLst>
              <a:ext uri="{FF2B5EF4-FFF2-40B4-BE49-F238E27FC236}">
                <a16:creationId xmlns:a16="http://schemas.microsoft.com/office/drawing/2014/main" id="{5E077E95-83EF-B641-25A0-4E2E49C20516}"/>
              </a:ext>
            </a:extLst>
          </p:cNvPr>
          <p:cNvSpPr txBox="1"/>
          <p:nvPr/>
        </p:nvSpPr>
        <p:spPr>
          <a:xfrm>
            <a:off x="638881" y="2746922"/>
            <a:ext cx="10909643" cy="552659"/>
          </a:xfrm>
          <a:prstGeom prst="rect">
            <a:avLst/>
          </a:prstGeom>
        </p:spPr>
        <p:txBody>
          <a:bodyPr vert="horz" lIns="91440" tIns="45720" rIns="91440" bIns="45720" rtlCol="0" anchor="ctr">
            <a:noAutofit/>
          </a:bodyPr>
          <a:lstStyle/>
          <a:p>
            <a:pPr marL="285750" indent="-285750">
              <a:lnSpc>
                <a:spcPct val="90000"/>
              </a:lnSpc>
              <a:spcBef>
                <a:spcPts val="1000"/>
              </a:spcBef>
              <a:buFont typeface="Wingdings" pitchFamily="2" charset="2"/>
              <a:buChar char="Ø"/>
            </a:pPr>
            <a:endParaRPr lang="en-US" sz="2400" dirty="0">
              <a:solidFill>
                <a:schemeClr val="accent1"/>
              </a:solidFill>
            </a:endParaRPr>
          </a:p>
          <a:p>
            <a:pPr marL="285750" indent="-285750">
              <a:lnSpc>
                <a:spcPct val="90000"/>
              </a:lnSpc>
              <a:spcBef>
                <a:spcPts val="1000"/>
              </a:spcBef>
              <a:buFont typeface="Wingdings" pitchFamily="2" charset="2"/>
              <a:buChar char="Ø"/>
            </a:pPr>
            <a:r>
              <a:rPr lang="en-US" sz="2400" dirty="0" err="1">
                <a:solidFill>
                  <a:schemeClr val="accent1"/>
                </a:solidFill>
              </a:rPr>
              <a:t>Behoeftepeiling</a:t>
            </a:r>
            <a:r>
              <a:rPr lang="en-US" sz="2400" dirty="0">
                <a:solidFill>
                  <a:schemeClr val="accent1"/>
                </a:solidFill>
              </a:rPr>
              <a:t>/</a:t>
            </a:r>
            <a:r>
              <a:rPr lang="en-US" sz="2400" dirty="0" err="1">
                <a:solidFill>
                  <a:schemeClr val="accent1"/>
                </a:solidFill>
              </a:rPr>
              <a:t>specifieke</a:t>
            </a:r>
            <a:r>
              <a:rPr lang="en-US" sz="2400" dirty="0">
                <a:solidFill>
                  <a:schemeClr val="accent1"/>
                </a:solidFill>
              </a:rPr>
              <a:t> </a:t>
            </a:r>
            <a:r>
              <a:rPr lang="en-US" sz="2400" dirty="0" err="1">
                <a:solidFill>
                  <a:schemeClr val="accent1"/>
                </a:solidFill>
              </a:rPr>
              <a:t>spukpeiling</a:t>
            </a:r>
            <a:endParaRPr lang="en-US" sz="2400" dirty="0">
              <a:solidFill>
                <a:schemeClr val="accent1"/>
              </a:solidFill>
            </a:endParaRPr>
          </a:p>
          <a:p>
            <a:pPr marL="285750" indent="-285750">
              <a:lnSpc>
                <a:spcPct val="90000"/>
              </a:lnSpc>
              <a:spcBef>
                <a:spcPts val="1000"/>
              </a:spcBef>
              <a:buFont typeface="Wingdings" pitchFamily="2" charset="2"/>
              <a:buChar char="Ø"/>
            </a:pPr>
            <a:r>
              <a:rPr lang="en-US" sz="2400" dirty="0" err="1">
                <a:solidFill>
                  <a:schemeClr val="accent1"/>
                </a:solidFill>
              </a:rPr>
              <a:t>Aanbod</a:t>
            </a:r>
            <a:r>
              <a:rPr lang="en-US" sz="2400" dirty="0">
                <a:solidFill>
                  <a:schemeClr val="accent1"/>
                </a:solidFill>
              </a:rPr>
              <a:t>, </a:t>
            </a:r>
            <a:r>
              <a:rPr lang="en-US" sz="2400" dirty="0" err="1">
                <a:solidFill>
                  <a:schemeClr val="accent1"/>
                </a:solidFill>
              </a:rPr>
              <a:t>begrippenkader</a:t>
            </a:r>
            <a:r>
              <a:rPr lang="en-US" sz="2400" dirty="0">
                <a:solidFill>
                  <a:schemeClr val="accent1"/>
                </a:solidFill>
              </a:rPr>
              <a:t>, </a:t>
            </a:r>
            <a:r>
              <a:rPr lang="en-US" sz="2400" dirty="0" err="1">
                <a:solidFill>
                  <a:schemeClr val="accent1"/>
                </a:solidFill>
              </a:rPr>
              <a:t>kwaliteitskader</a:t>
            </a:r>
            <a:endParaRPr lang="en-US" sz="2400" dirty="0">
              <a:solidFill>
                <a:schemeClr val="accent1"/>
              </a:solidFill>
            </a:endParaRPr>
          </a:p>
          <a:p>
            <a:pPr marL="285750" indent="-285750">
              <a:lnSpc>
                <a:spcPct val="90000"/>
              </a:lnSpc>
              <a:spcBef>
                <a:spcPts val="1000"/>
              </a:spcBef>
              <a:buFont typeface="Wingdings" pitchFamily="2" charset="2"/>
              <a:buChar char="Ø"/>
            </a:pPr>
            <a:r>
              <a:rPr lang="en-US" sz="2400" dirty="0" err="1">
                <a:solidFill>
                  <a:schemeClr val="accent1"/>
                </a:solidFill>
              </a:rPr>
              <a:t>Regionale</a:t>
            </a:r>
            <a:r>
              <a:rPr lang="en-US" sz="2400" dirty="0">
                <a:solidFill>
                  <a:schemeClr val="accent1"/>
                </a:solidFill>
              </a:rPr>
              <a:t> Academies</a:t>
            </a:r>
          </a:p>
          <a:p>
            <a:pPr marL="285750" indent="-285750">
              <a:lnSpc>
                <a:spcPct val="90000"/>
              </a:lnSpc>
              <a:spcBef>
                <a:spcPts val="1000"/>
              </a:spcBef>
              <a:buFont typeface="Wingdings" pitchFamily="2" charset="2"/>
              <a:buChar char="Ø"/>
            </a:pPr>
            <a:r>
              <a:rPr lang="en-US" sz="2400" dirty="0">
                <a:solidFill>
                  <a:schemeClr val="accent1"/>
                </a:solidFill>
              </a:rPr>
              <a:t>Carriere pad/</a:t>
            </a:r>
            <a:r>
              <a:rPr lang="en-US" sz="2400" dirty="0" err="1">
                <a:solidFill>
                  <a:schemeClr val="accent1"/>
                </a:solidFill>
              </a:rPr>
              <a:t>profielen</a:t>
            </a:r>
            <a:endParaRPr lang="en-US" sz="2400" dirty="0">
              <a:solidFill>
                <a:schemeClr val="accent1"/>
              </a:solidFill>
            </a:endParaRPr>
          </a:p>
          <a:p>
            <a:pPr marL="285750" indent="-285750">
              <a:lnSpc>
                <a:spcPct val="90000"/>
              </a:lnSpc>
              <a:spcBef>
                <a:spcPts val="1000"/>
              </a:spcBef>
              <a:buFont typeface="Wingdings" pitchFamily="2" charset="2"/>
              <a:buChar char="Ø"/>
            </a:pPr>
            <a:r>
              <a:rPr lang="en-US" sz="2400" dirty="0" err="1">
                <a:solidFill>
                  <a:schemeClr val="accent1"/>
                </a:solidFill>
              </a:rPr>
              <a:t>Landelijke</a:t>
            </a:r>
            <a:r>
              <a:rPr lang="en-US" sz="2400" dirty="0">
                <a:solidFill>
                  <a:schemeClr val="accent1"/>
                </a:solidFill>
              </a:rPr>
              <a:t> </a:t>
            </a:r>
            <a:r>
              <a:rPr lang="en-US" sz="2400" dirty="0" err="1">
                <a:solidFill>
                  <a:schemeClr val="accent1"/>
                </a:solidFill>
              </a:rPr>
              <a:t>ondersteuning</a:t>
            </a:r>
            <a:endParaRPr lang="en-US" sz="2400" dirty="0">
              <a:solidFill>
                <a:schemeClr val="accent1"/>
              </a:solidFill>
            </a:endParaRPr>
          </a:p>
          <a:p>
            <a:pPr marL="285750" indent="-285750">
              <a:lnSpc>
                <a:spcPct val="90000"/>
              </a:lnSpc>
              <a:spcBef>
                <a:spcPts val="1000"/>
              </a:spcBef>
              <a:buFont typeface="Wingdings" pitchFamily="2" charset="2"/>
              <a:buChar char="Ø"/>
            </a:pPr>
            <a:endParaRPr lang="en-US" sz="2400" dirty="0">
              <a:solidFill>
                <a:schemeClr val="accent1"/>
              </a:solidFill>
            </a:endParaRPr>
          </a:p>
        </p:txBody>
      </p:sp>
      <p:sp>
        <p:nvSpPr>
          <p:cNvPr id="512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Tijdelijke aanduiding voor inhoud 3" descr="Afbeelding met vectorafbeeldingen&#10;&#10;Automatisch gegenereerde beschrijving">
            <a:extLst>
              <a:ext uri="{FF2B5EF4-FFF2-40B4-BE49-F238E27FC236}">
                <a16:creationId xmlns:a16="http://schemas.microsoft.com/office/drawing/2014/main" id="{48DD6CC1-90E8-B76D-4241-B11B0809C88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8881" y="4038059"/>
            <a:ext cx="2362741" cy="2362741"/>
          </a:xfrm>
          <a:prstGeom prst="rect">
            <a:avLst/>
          </a:prstGeom>
        </p:spPr>
      </p:pic>
      <p:pic>
        <p:nvPicPr>
          <p:cNvPr id="5122" name="Picture 2" descr="De Terugblik DIY | herinnering | Suede design">
            <a:extLst>
              <a:ext uri="{FF2B5EF4-FFF2-40B4-BE49-F238E27FC236}">
                <a16:creationId xmlns:a16="http://schemas.microsoft.com/office/drawing/2014/main" id="{8CAB26B4-1A5E-4862-6229-0D0D5A9C2C4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20650" y="2172929"/>
            <a:ext cx="4227871" cy="422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18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630936" y="640080"/>
            <a:ext cx="4818888" cy="2549118"/>
          </a:xfrm>
        </p:spPr>
        <p:txBody>
          <a:bodyPr vert="horz" lIns="91440" tIns="45720" rIns="91440" bIns="45720" rtlCol="0" anchor="b">
            <a:normAutofit fontScale="90000"/>
          </a:bodyPr>
          <a:lstStyle/>
          <a:p>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r>
              <a:rPr lang="en-US" sz="3600" dirty="0">
                <a:solidFill>
                  <a:schemeClr val="accent1"/>
                </a:solidFill>
              </a:rPr>
              <a:t>Even </a:t>
            </a:r>
            <a:r>
              <a:rPr lang="en-US" sz="3600" dirty="0" err="1">
                <a:solidFill>
                  <a:schemeClr val="accent1"/>
                </a:solidFill>
              </a:rPr>
              <a:t>inzoomen</a:t>
            </a:r>
            <a:r>
              <a:rPr lang="en-US" sz="3600" dirty="0">
                <a:solidFill>
                  <a:schemeClr val="accent1"/>
                </a:solidFill>
              </a:rPr>
              <a:t> op de </a:t>
            </a:r>
            <a:r>
              <a:rPr lang="en-US" sz="3600" dirty="0" err="1">
                <a:solidFill>
                  <a:schemeClr val="accent1"/>
                </a:solidFill>
              </a:rPr>
              <a:t>regionale</a:t>
            </a:r>
            <a:r>
              <a:rPr lang="en-US" sz="3600" dirty="0">
                <a:solidFill>
                  <a:schemeClr val="accent1"/>
                </a:solidFill>
              </a:rPr>
              <a:t> </a:t>
            </a:r>
            <a:r>
              <a:rPr lang="en-US" sz="3600" dirty="0" err="1">
                <a:solidFill>
                  <a:schemeClr val="accent1"/>
                </a:solidFill>
              </a:rPr>
              <a:t>samenwerkingsverbanden</a:t>
            </a:r>
            <a:br>
              <a:rPr lang="en-US" sz="1400" dirty="0"/>
            </a:br>
            <a:br>
              <a:rPr lang="en-US" sz="1400" dirty="0"/>
            </a:br>
            <a:br>
              <a:rPr lang="en-US" sz="1400" dirty="0"/>
            </a:br>
            <a:br>
              <a:rPr lang="en-US" sz="1400" dirty="0"/>
            </a:br>
            <a:br>
              <a:rPr lang="en-US" sz="1400" dirty="0"/>
            </a:br>
            <a:br>
              <a:rPr lang="en-US" sz="1400" dirty="0"/>
            </a:br>
            <a:endParaRPr lang="en-US" sz="1400" dirty="0"/>
          </a:p>
        </p:txBody>
      </p:sp>
      <p:sp>
        <p:nvSpPr>
          <p:cNvPr id="2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ep 5">
            <a:extLst>
              <a:ext uri="{FF2B5EF4-FFF2-40B4-BE49-F238E27FC236}">
                <a16:creationId xmlns:a16="http://schemas.microsoft.com/office/drawing/2014/main" id="{114474D2-6DF3-9E48-6981-4F0096583D0C}"/>
              </a:ext>
            </a:extLst>
          </p:cNvPr>
          <p:cNvGrpSpPr/>
          <p:nvPr/>
        </p:nvGrpSpPr>
        <p:grpSpPr>
          <a:xfrm>
            <a:off x="5698039" y="320040"/>
            <a:ext cx="5748320" cy="6217920"/>
            <a:chOff x="-64593" y="0"/>
            <a:chExt cx="5326381" cy="5466715"/>
          </a:xfrm>
        </p:grpSpPr>
        <p:pic>
          <p:nvPicPr>
            <p:cNvPr id="8" name="Afbeelding 7" descr="Afbeelding met diagram, pixel&#10;&#10;Automatisch gegenereerde beschrijving">
              <a:extLst>
                <a:ext uri="{FF2B5EF4-FFF2-40B4-BE49-F238E27FC236}">
                  <a16:creationId xmlns:a16="http://schemas.microsoft.com/office/drawing/2014/main" id="{EE699CAC-FD01-6CB0-D60B-4319FEBB704D}"/>
                </a:ext>
              </a:extLst>
            </p:cNvPr>
            <p:cNvPicPr>
              <a:picLocks noChangeAspect="1"/>
            </p:cNvPicPr>
            <p:nvPr/>
          </p:nvPicPr>
          <p:blipFill rotWithShape="1">
            <a:blip r:embed="rId3">
              <a:extLst>
                <a:ext uri="{28A0092B-C50C-407E-A947-70E740481C1C}">
                  <a14:useLocalDpi xmlns:a14="http://schemas.microsoft.com/office/drawing/2010/main" val="0"/>
                </a:ext>
              </a:extLst>
            </a:blip>
            <a:srcRect l="6893" t="4835" r="10376" b="12620"/>
            <a:stretch/>
          </p:blipFill>
          <p:spPr bwMode="auto">
            <a:xfrm>
              <a:off x="0" y="0"/>
              <a:ext cx="4695825" cy="5466715"/>
            </a:xfrm>
            <a:prstGeom prst="rect">
              <a:avLst/>
            </a:prstGeom>
            <a:ln>
              <a:noFill/>
            </a:ln>
            <a:extLst>
              <a:ext uri="{53640926-AAD7-44D8-BBD7-CCE9431645EC}">
                <a14:shadowObscured xmlns:a14="http://schemas.microsoft.com/office/drawing/2010/main"/>
              </a:ext>
            </a:extLst>
          </p:spPr>
        </p:pic>
        <p:pic>
          <p:nvPicPr>
            <p:cNvPr id="9" name="Afbeelding 8" descr="Afbeelding met tekst, Lettertype, Graphics, logo&#10;&#10;Automatisch gegenereerde beschrijving">
              <a:hlinkClick r:id="rId4"/>
              <a:extLst>
                <a:ext uri="{FF2B5EF4-FFF2-40B4-BE49-F238E27FC236}">
                  <a16:creationId xmlns:a16="http://schemas.microsoft.com/office/drawing/2014/main" id="{C4907BEA-423E-E341-B1C3-59A7EA5149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9707" y="252782"/>
              <a:ext cx="1547495" cy="7753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Afbeelding 9" descr="Afbeelding met tekst, Lettertype, Graphics, logo&#10;&#10;Automatisch gegenereerde beschrijving">
              <a:hlinkClick r:id="rId6"/>
              <a:extLst>
                <a:ext uri="{FF2B5EF4-FFF2-40B4-BE49-F238E27FC236}">
                  <a16:creationId xmlns:a16="http://schemas.microsoft.com/office/drawing/2014/main" id="{6EBD9C13-47F9-1853-CBB8-24CAA17FDE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7072" y="2498333"/>
              <a:ext cx="2384716" cy="4509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Afbeelding 10" descr="Afbeelding met Lettertype, Graphics, grafische vormgeving, typografie&#10;&#10;Automatisch gegenereerde beschrijving">
              <a:hlinkClick r:id="rId8"/>
              <a:extLst>
                <a:ext uri="{FF2B5EF4-FFF2-40B4-BE49-F238E27FC236}">
                  <a16:creationId xmlns:a16="http://schemas.microsoft.com/office/drawing/2014/main" id="{F7354EAD-4AB8-CA88-9ABA-63F30BA58D5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93" y="2924178"/>
              <a:ext cx="2164992" cy="3593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Afbeelding 11" descr="Afbeelding met Lettertype, Graphics, grafische vormgeving, typografie&#10;&#10;Automatisch gegenereerde beschrijving">
              <a:hlinkClick r:id="rId10"/>
              <a:extLst>
                <a:ext uri="{FF2B5EF4-FFF2-40B4-BE49-F238E27FC236}">
                  <a16:creationId xmlns:a16="http://schemas.microsoft.com/office/drawing/2014/main" id="{2EA6C79E-B2F2-BD38-B7CD-90AA467A350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891" y="1811658"/>
              <a:ext cx="2178115" cy="3614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Rechthoek 12">
              <a:extLst>
                <a:ext uri="{FF2B5EF4-FFF2-40B4-BE49-F238E27FC236}">
                  <a16:creationId xmlns:a16="http://schemas.microsoft.com/office/drawing/2014/main" id="{192ADC07-3185-24B1-205F-27E4E9EE3229}"/>
                </a:ext>
              </a:extLst>
            </p:cNvPr>
            <p:cNvSpPr/>
            <p:nvPr/>
          </p:nvSpPr>
          <p:spPr>
            <a:xfrm>
              <a:off x="1839686" y="3690257"/>
              <a:ext cx="2339975" cy="728617"/>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14" name="Afbeelding 13" descr="Afbeelding met Graphics, grafische vormgeving, Lettertype, schermopname&#10;&#10;Automatisch gegenereerde beschrijving">
              <a:hlinkClick r:id="rId11"/>
              <a:extLst>
                <a:ext uri="{FF2B5EF4-FFF2-40B4-BE49-F238E27FC236}">
                  <a16:creationId xmlns:a16="http://schemas.microsoft.com/office/drawing/2014/main" id="{558B6AE2-4FEE-0B07-A968-BC60249491E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395" t="22346" r="7604" b="27358"/>
            <a:stretch/>
          </p:blipFill>
          <p:spPr bwMode="auto">
            <a:xfrm>
              <a:off x="1894115" y="3690257"/>
              <a:ext cx="2173605" cy="6959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grpSp>
      <p:pic>
        <p:nvPicPr>
          <p:cNvPr id="15" name="Tijdelijke aanduiding voor inhoud 3" descr="Afbeelding met vectorafbeeldingen&#10;&#10;Automatisch gegenereerde beschrijving">
            <a:extLst>
              <a:ext uri="{FF2B5EF4-FFF2-40B4-BE49-F238E27FC236}">
                <a16:creationId xmlns:a16="http://schemas.microsoft.com/office/drawing/2014/main" id="{48DD6CC1-90E8-B76D-4241-B11B0809C88D}"/>
              </a:ext>
            </a:extLst>
          </p:cNvPr>
          <p:cNvPicPr>
            <a:picLocks noGrp="1" noChangeAspect="1"/>
          </p:cNvPicPr>
          <p:nvPr>
            <p:ph idx="1"/>
          </p:nvPr>
        </p:nvPicPr>
        <p:blipFill>
          <a:blip r:embed="rId13" cstate="print">
            <a:extLst>
              <a:ext uri="{28A0092B-C50C-407E-A947-70E740481C1C}">
                <a14:useLocalDpi xmlns:a14="http://schemas.microsoft.com/office/drawing/2010/main" val="0"/>
              </a:ext>
            </a:extLst>
          </a:blip>
          <a:stretch>
            <a:fillRect/>
          </a:stretch>
        </p:blipFill>
        <p:spPr>
          <a:xfrm>
            <a:off x="643278" y="3923064"/>
            <a:ext cx="2201069" cy="2201069"/>
          </a:xfrm>
          <a:prstGeom prst="rect">
            <a:avLst/>
          </a:prstGeom>
        </p:spPr>
      </p:pic>
    </p:spTree>
    <p:extLst>
      <p:ext uri="{BB962C8B-B14F-4D97-AF65-F5344CB8AC3E}">
        <p14:creationId xmlns:p14="http://schemas.microsoft.com/office/powerpoint/2010/main" val="248213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DA6B59-6B18-5371-B969-665499BE8D7A}"/>
              </a:ext>
            </a:extLst>
          </p:cNvPr>
          <p:cNvSpPr>
            <a:spLocks noGrp="1"/>
          </p:cNvSpPr>
          <p:nvPr>
            <p:ph type="title"/>
          </p:nvPr>
        </p:nvSpPr>
        <p:spPr>
          <a:xfrm>
            <a:off x="838200" y="365125"/>
            <a:ext cx="10515600" cy="1860400"/>
          </a:xfrm>
        </p:spPr>
        <p:txBody>
          <a:bodyPr vert="horz" lIns="91440" tIns="45720" rIns="91440" bIns="45720" rtlCol="0" anchor="ctr">
            <a:normAutofit fontScale="90000"/>
          </a:bodyPr>
          <a:lstStyle/>
          <a:p>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3600" kern="1200" dirty="0">
                <a:solidFill>
                  <a:schemeClr val="accent1"/>
                </a:solidFill>
                <a:latin typeface="+mj-lt"/>
                <a:ea typeface="+mj-ea"/>
                <a:cs typeface="+mj-cs"/>
              </a:rPr>
            </a:br>
            <a:r>
              <a:rPr lang="en-US" sz="3600" kern="1200" dirty="0">
                <a:solidFill>
                  <a:schemeClr val="accent1"/>
                </a:solidFill>
                <a:latin typeface="+mj-lt"/>
                <a:ea typeface="+mj-ea"/>
                <a:cs typeface="+mj-cs"/>
              </a:rPr>
              <a:t>De regio’s op reis: </a:t>
            </a:r>
            <a:r>
              <a:rPr lang="en-US" sz="3600" dirty="0">
                <a:solidFill>
                  <a:schemeClr val="accent1"/>
                </a:solidFill>
              </a:rPr>
              <a:t> </a:t>
            </a:r>
            <a:r>
              <a:rPr lang="en-US" sz="3600" dirty="0" err="1">
                <a:solidFill>
                  <a:schemeClr val="accent1"/>
                </a:solidFill>
              </a:rPr>
              <a:t>afgesproken</a:t>
            </a:r>
            <a:r>
              <a:rPr lang="en-US" sz="3600" dirty="0">
                <a:solidFill>
                  <a:schemeClr val="accent1"/>
                </a:solidFill>
              </a:rPr>
              <a:t> </a:t>
            </a:r>
            <a:r>
              <a:rPr lang="en-US" sz="3600" kern="1200" dirty="0" err="1">
                <a:solidFill>
                  <a:schemeClr val="accent1"/>
                </a:solidFill>
                <a:latin typeface="+mj-lt"/>
                <a:ea typeface="+mj-ea"/>
                <a:cs typeface="+mj-cs"/>
              </a:rPr>
              <a:t>acties</a:t>
            </a:r>
            <a:br>
              <a:rPr lang="en-US" sz="3600" kern="1200" dirty="0">
                <a:solidFill>
                  <a:schemeClr val="accent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endParaRPr lang="en-US" sz="1300" kern="1200" dirty="0">
              <a:solidFill>
                <a:schemeClr val="tx1"/>
              </a:solidFill>
              <a:latin typeface="+mj-lt"/>
              <a:ea typeface="+mj-ea"/>
              <a:cs typeface="+mj-cs"/>
            </a:endParaRPr>
          </a:p>
        </p:txBody>
      </p:sp>
      <p:pic>
        <p:nvPicPr>
          <p:cNvPr id="15" name="Tijdelijke aanduiding voor inhoud 3" descr="Afbeelding met vectorafbeeldingen&#10;&#10;Automatisch gegenereerde beschrijving">
            <a:extLst>
              <a:ext uri="{FF2B5EF4-FFF2-40B4-BE49-F238E27FC236}">
                <a16:creationId xmlns:a16="http://schemas.microsoft.com/office/drawing/2014/main" id="{48DD6CC1-90E8-B76D-4241-B11B0809C88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5986" y="2365285"/>
            <a:ext cx="3938756" cy="3938756"/>
          </a:xfrm>
          <a:prstGeom prst="rect">
            <a:avLst/>
          </a:prstGeom>
        </p:spPr>
      </p:pic>
      <p:pic>
        <p:nvPicPr>
          <p:cNvPr id="4098" name="Picture 2" descr="Stockfoto's van Actie, rechtenvrije afbeeldingen van Actie | Depositphotos">
            <a:extLst>
              <a:ext uri="{FF2B5EF4-FFF2-40B4-BE49-F238E27FC236}">
                <a16:creationId xmlns:a16="http://schemas.microsoft.com/office/drawing/2014/main" id="{9C0CC384-38C7-6116-3B30-90B2B50AC6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82505" y="2395442"/>
            <a:ext cx="5828261" cy="387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10696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1958</TotalTime>
  <Words>2880</Words>
  <Application>Microsoft Macintosh PowerPoint</Application>
  <PresentationFormat>Breedbeeld</PresentationFormat>
  <Paragraphs>146</Paragraphs>
  <Slides>20</Slides>
  <Notes>20</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Aptos</vt:lpstr>
      <vt:lpstr>Aptos Display</vt:lpstr>
      <vt:lpstr>Arial</vt:lpstr>
      <vt:lpstr>Calibri</vt:lpstr>
      <vt:lpstr>Montserrat</vt:lpstr>
      <vt:lpstr>Open Sans</vt:lpstr>
      <vt:lpstr>Wingdings</vt:lpstr>
      <vt:lpstr>Kantoorthema</vt:lpstr>
      <vt:lpstr>Landelijke Academie BuurtSportCoach</vt:lpstr>
      <vt:lpstr>  Samen op reis tot eind 2026   </vt:lpstr>
      <vt:lpstr>   Wat is LAB ook alweer?     </vt:lpstr>
      <vt:lpstr>   Wat hebben we bereikt met programma LAB tot nu toe?      </vt:lpstr>
      <vt:lpstr>   Vandaag begint onze reis tot einde 2026, de route en de mensen      </vt:lpstr>
      <vt:lpstr>  Onze reis kent drie kerndoelen:      </vt:lpstr>
      <vt:lpstr>        Een korte terugblik:       </vt:lpstr>
      <vt:lpstr>        Even inzoomen op de regionale samenwerkingsverbanden      </vt:lpstr>
      <vt:lpstr>     De regio’s op reis:  afgesproken acties      </vt:lpstr>
      <vt:lpstr>             Belangrijke dag vandaag   </vt:lpstr>
      <vt:lpstr>        Fijne bijeenkomst!        </vt:lpstr>
      <vt:lpstr>        Het draait uiteindelijk allemaal om de Buurtsportcoach          </vt:lpstr>
      <vt:lpstr>         ‘Deze taak’ hoort bij een relatief nieuw beroep in een steeds sterk veranderend werkveld. Een beroep dat volop in ontwikkeling is.         </vt:lpstr>
      <vt:lpstr>LAB ziet een opdracht in- en wil aandacht besteden aan de volgende punten; nu en in de komende jaren  </vt:lpstr>
      <vt:lpstr>  Doorontwikkeling in de baan</vt:lpstr>
      <vt:lpstr>Aantrekkelijker arbeidsmarkt perspectief </vt:lpstr>
      <vt:lpstr>  Betere aansluiting van de opleidingen op het werkveld  </vt:lpstr>
      <vt:lpstr>   Sportakkoord II, GALA, brede SPUK. Intersectoraal samenwerken  </vt:lpstr>
      <vt:lpstr>  Modulaire leerlijnen en kwaliteit   </vt:lpstr>
      <vt:lpstr>         Reis jij met ons mee?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Landelijke Academie BuurtSportCoach</dc:title>
  <dc:creator>Nicoline Waanders</dc:creator>
  <cp:lastModifiedBy>Brigitte Musters</cp:lastModifiedBy>
  <cp:revision>15</cp:revision>
  <cp:lastPrinted>2024-06-11T11:25:16Z</cp:lastPrinted>
  <dcterms:created xsi:type="dcterms:W3CDTF">2024-05-30T18:10:31Z</dcterms:created>
  <dcterms:modified xsi:type="dcterms:W3CDTF">2024-06-11T15:13:47Z</dcterms:modified>
</cp:coreProperties>
</file>