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58" r:id="rId3"/>
    <p:sldId id="267" r:id="rId4"/>
    <p:sldId id="268" r:id="rId5"/>
    <p:sldId id="261" r:id="rId6"/>
    <p:sldId id="259" r:id="rId7"/>
    <p:sldId id="264" r:id="rId8"/>
    <p:sldId id="262" r:id="rId9"/>
    <p:sldId id="265" r:id="rId10"/>
    <p:sldId id="269" r:id="rId11"/>
    <p:sldId id="270" r:id="rId12"/>
    <p:sldId id="266" r:id="rId13"/>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9D54CC-BD87-6C45-B933-960CBAAD3ABC}" v="2" dt="2024-09-25T08:08:31.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2789"/>
  </p:normalViewPr>
  <p:slideViewPr>
    <p:cSldViewPr snapToGrid="0">
      <p:cViewPr varScale="1">
        <p:scale>
          <a:sx n="105" d="100"/>
          <a:sy n="105" d="100"/>
        </p:scale>
        <p:origin x="1424"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3768432-C7E0-4D7F-8652-9B099EF6AE26}" type="datetimeFigureOut">
              <a:rPr lang="nl-NL" smtClean="0"/>
              <a:t>25-09-2024</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84CE668-5E01-4559-AB05-8A851BF9C3FE}" type="slidenum">
              <a:rPr lang="nl-NL" smtClean="0"/>
              <a:t>‹nr.›</a:t>
            </a:fld>
            <a:endParaRPr lang="nl-NL"/>
          </a:p>
        </p:txBody>
      </p:sp>
    </p:spTree>
    <p:extLst>
      <p:ext uri="{BB962C8B-B14F-4D97-AF65-F5344CB8AC3E}">
        <p14:creationId xmlns:p14="http://schemas.microsoft.com/office/powerpoint/2010/main" val="109123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EBFFD01-1F3D-704C-8B48-0B51C4139DFF}" type="datetimeFigureOut">
              <a:rPr lang="nl-NL" smtClean="0"/>
              <a:t>25-09-2024</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FB3E4B0-EA56-9044-8889-D5C926958D48}" type="slidenum">
              <a:rPr lang="nl-NL" smtClean="0"/>
              <a:t>‹nr.›</a:t>
            </a:fld>
            <a:endParaRPr lang="nl-NL"/>
          </a:p>
        </p:txBody>
      </p:sp>
    </p:spTree>
    <p:extLst>
      <p:ext uri="{BB962C8B-B14F-4D97-AF65-F5344CB8AC3E}">
        <p14:creationId xmlns:p14="http://schemas.microsoft.com/office/powerpoint/2010/main" val="979199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0FB3E4B0-EA56-9044-8889-D5C926958D48}" type="slidenum">
              <a:rPr lang="nl-NL" smtClean="0"/>
              <a:t>10</a:t>
            </a:fld>
            <a:endParaRPr lang="nl-NL"/>
          </a:p>
        </p:txBody>
      </p:sp>
    </p:spTree>
    <p:extLst>
      <p:ext uri="{BB962C8B-B14F-4D97-AF65-F5344CB8AC3E}">
        <p14:creationId xmlns:p14="http://schemas.microsoft.com/office/powerpoint/2010/main" val="7494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15 deelnemers klankbordgroep trainingen (5 professionals, 5 teamleiders/coördinatoren, 5 HR-functionarissen)</a:t>
            </a:r>
          </a:p>
          <a:p>
            <a:pPr marL="171450" indent="-171450">
              <a:buFontTx/>
              <a:buChar char="-"/>
            </a:pPr>
            <a:r>
              <a:rPr lang="nl-NL" dirty="0"/>
              <a:t>8 deelnemers klankbordgroep/ontwerpsessie dialoogspel (gelijk verdeeld gemeenten/werkgevers, positief en juist zoekende)</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3E4B0-EA56-9044-8889-D5C926958D4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3615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1449C-76A4-4362-8B4B-8432347B3D9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BD92234-790F-414D-8691-CBE77DAD2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ADE1FDD-909E-4258-93A0-2E08E98FDFD0}"/>
              </a:ext>
            </a:extLst>
          </p:cNvPr>
          <p:cNvSpPr>
            <a:spLocks noGrp="1"/>
          </p:cNvSpPr>
          <p:nvPr>
            <p:ph type="dt" sz="half" idx="10"/>
          </p:nvPr>
        </p:nvSpPr>
        <p:spPr/>
        <p:txBody>
          <a:bodyPr/>
          <a:lstStyle/>
          <a:p>
            <a:fld id="{4F166253-6A3B-48B5-AC44-768C17C83D4C}" type="datetimeFigureOut">
              <a:rPr lang="nl-NL" smtClean="0"/>
              <a:t>25-09-2024</a:t>
            </a:fld>
            <a:endParaRPr lang="nl-NL"/>
          </a:p>
        </p:txBody>
      </p:sp>
      <p:sp>
        <p:nvSpPr>
          <p:cNvPr id="5" name="Tijdelijke aanduiding voor voettekst 4">
            <a:extLst>
              <a:ext uri="{FF2B5EF4-FFF2-40B4-BE49-F238E27FC236}">
                <a16:creationId xmlns:a16="http://schemas.microsoft.com/office/drawing/2014/main" id="{D9045D2F-3D13-4562-84CB-DA66E6693B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9587A6B-B486-4465-910F-726A59646B81}"/>
              </a:ext>
            </a:extLst>
          </p:cNvPr>
          <p:cNvSpPr>
            <a:spLocks noGrp="1"/>
          </p:cNvSpPr>
          <p:nvPr>
            <p:ph type="sldNum" sz="quarter" idx="12"/>
          </p:nvPr>
        </p:nvSpPr>
        <p:spPr/>
        <p:txBody>
          <a:bodyPr/>
          <a:lstStyle/>
          <a:p>
            <a:fld id="{E1539994-C260-4F11-BFDE-3906A2611571}" type="slidenum">
              <a:rPr lang="nl-NL" smtClean="0"/>
              <a:t>‹nr.›</a:t>
            </a:fld>
            <a:endParaRPr lang="nl-NL"/>
          </a:p>
        </p:txBody>
      </p:sp>
    </p:spTree>
    <p:extLst>
      <p:ext uri="{BB962C8B-B14F-4D97-AF65-F5344CB8AC3E}">
        <p14:creationId xmlns:p14="http://schemas.microsoft.com/office/powerpoint/2010/main" val="189386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940A3-BD94-4CCD-9692-0487E725A78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65FE19D-4E50-49F1-9854-F409E22A8A9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D392A80-6FEB-48F5-B630-AE795BB1A811}"/>
              </a:ext>
            </a:extLst>
          </p:cNvPr>
          <p:cNvSpPr>
            <a:spLocks noGrp="1"/>
          </p:cNvSpPr>
          <p:nvPr>
            <p:ph type="dt" sz="half" idx="10"/>
          </p:nvPr>
        </p:nvSpPr>
        <p:spPr/>
        <p:txBody>
          <a:bodyPr/>
          <a:lstStyle/>
          <a:p>
            <a:fld id="{4F166253-6A3B-48B5-AC44-768C17C83D4C}" type="datetimeFigureOut">
              <a:rPr lang="nl-NL" smtClean="0"/>
              <a:t>25-09-2024</a:t>
            </a:fld>
            <a:endParaRPr lang="nl-NL"/>
          </a:p>
        </p:txBody>
      </p:sp>
      <p:sp>
        <p:nvSpPr>
          <p:cNvPr id="5" name="Tijdelijke aanduiding voor voettekst 4">
            <a:extLst>
              <a:ext uri="{FF2B5EF4-FFF2-40B4-BE49-F238E27FC236}">
                <a16:creationId xmlns:a16="http://schemas.microsoft.com/office/drawing/2014/main" id="{89A29D35-5F34-4E62-9CD9-58F444D1B30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DEFE7B-F643-4309-AE49-3FA7FB362026}"/>
              </a:ext>
            </a:extLst>
          </p:cNvPr>
          <p:cNvSpPr>
            <a:spLocks noGrp="1"/>
          </p:cNvSpPr>
          <p:nvPr>
            <p:ph type="sldNum" sz="quarter" idx="12"/>
          </p:nvPr>
        </p:nvSpPr>
        <p:spPr/>
        <p:txBody>
          <a:bodyPr/>
          <a:lstStyle/>
          <a:p>
            <a:fld id="{E1539994-C260-4F11-BFDE-3906A2611571}" type="slidenum">
              <a:rPr lang="nl-NL" smtClean="0"/>
              <a:t>‹nr.›</a:t>
            </a:fld>
            <a:endParaRPr lang="nl-NL"/>
          </a:p>
        </p:txBody>
      </p:sp>
    </p:spTree>
    <p:extLst>
      <p:ext uri="{BB962C8B-B14F-4D97-AF65-F5344CB8AC3E}">
        <p14:creationId xmlns:p14="http://schemas.microsoft.com/office/powerpoint/2010/main" val="3112536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36C6A01-75C6-4312-8276-A695FB5C621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628A648-89C5-4F84-8870-7F2E28DB064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437486E-83E5-4B96-AFD5-E47F00202A56}"/>
              </a:ext>
            </a:extLst>
          </p:cNvPr>
          <p:cNvSpPr>
            <a:spLocks noGrp="1"/>
          </p:cNvSpPr>
          <p:nvPr>
            <p:ph type="dt" sz="half" idx="10"/>
          </p:nvPr>
        </p:nvSpPr>
        <p:spPr/>
        <p:txBody>
          <a:bodyPr/>
          <a:lstStyle/>
          <a:p>
            <a:fld id="{4F166253-6A3B-48B5-AC44-768C17C83D4C}" type="datetimeFigureOut">
              <a:rPr lang="nl-NL" smtClean="0"/>
              <a:t>25-09-2024</a:t>
            </a:fld>
            <a:endParaRPr lang="nl-NL"/>
          </a:p>
        </p:txBody>
      </p:sp>
      <p:sp>
        <p:nvSpPr>
          <p:cNvPr id="5" name="Tijdelijke aanduiding voor voettekst 4">
            <a:extLst>
              <a:ext uri="{FF2B5EF4-FFF2-40B4-BE49-F238E27FC236}">
                <a16:creationId xmlns:a16="http://schemas.microsoft.com/office/drawing/2014/main" id="{23CF819E-B0DD-4149-A605-E319F0E459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E36DA1F-4AEE-4C2D-A2FC-B23CE8DCA6D6}"/>
              </a:ext>
            </a:extLst>
          </p:cNvPr>
          <p:cNvSpPr>
            <a:spLocks noGrp="1"/>
          </p:cNvSpPr>
          <p:nvPr>
            <p:ph type="sldNum" sz="quarter" idx="12"/>
          </p:nvPr>
        </p:nvSpPr>
        <p:spPr/>
        <p:txBody>
          <a:bodyPr/>
          <a:lstStyle/>
          <a:p>
            <a:fld id="{E1539994-C260-4F11-BFDE-3906A2611571}" type="slidenum">
              <a:rPr lang="nl-NL" smtClean="0"/>
              <a:t>‹nr.›</a:t>
            </a:fld>
            <a:endParaRPr lang="nl-NL"/>
          </a:p>
        </p:txBody>
      </p:sp>
    </p:spTree>
    <p:extLst>
      <p:ext uri="{BB962C8B-B14F-4D97-AF65-F5344CB8AC3E}">
        <p14:creationId xmlns:p14="http://schemas.microsoft.com/office/powerpoint/2010/main" val="173516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F629B-C7BC-4695-B3AA-9027293E9ED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89E4156-0318-4E06-8B85-ED5E0FED41E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2B989FB-77DD-4CA9-B7F6-77EBD8E60AC8}"/>
              </a:ext>
            </a:extLst>
          </p:cNvPr>
          <p:cNvSpPr>
            <a:spLocks noGrp="1"/>
          </p:cNvSpPr>
          <p:nvPr>
            <p:ph type="dt" sz="half" idx="10"/>
          </p:nvPr>
        </p:nvSpPr>
        <p:spPr/>
        <p:txBody>
          <a:bodyPr/>
          <a:lstStyle/>
          <a:p>
            <a:fld id="{4F166253-6A3B-48B5-AC44-768C17C83D4C}" type="datetimeFigureOut">
              <a:rPr lang="nl-NL" smtClean="0"/>
              <a:t>25-09-2024</a:t>
            </a:fld>
            <a:endParaRPr lang="nl-NL"/>
          </a:p>
        </p:txBody>
      </p:sp>
      <p:sp>
        <p:nvSpPr>
          <p:cNvPr id="5" name="Tijdelijke aanduiding voor voettekst 4">
            <a:extLst>
              <a:ext uri="{FF2B5EF4-FFF2-40B4-BE49-F238E27FC236}">
                <a16:creationId xmlns:a16="http://schemas.microsoft.com/office/drawing/2014/main" id="{898E04AE-CDD4-44F7-ABC0-E7EA8951DF8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20259F-B13A-48D7-BEE9-35A4816DFE29}"/>
              </a:ext>
            </a:extLst>
          </p:cNvPr>
          <p:cNvSpPr>
            <a:spLocks noGrp="1"/>
          </p:cNvSpPr>
          <p:nvPr>
            <p:ph type="sldNum" sz="quarter" idx="12"/>
          </p:nvPr>
        </p:nvSpPr>
        <p:spPr/>
        <p:txBody>
          <a:bodyPr/>
          <a:lstStyle/>
          <a:p>
            <a:fld id="{E1539994-C260-4F11-BFDE-3906A2611571}" type="slidenum">
              <a:rPr lang="nl-NL" smtClean="0"/>
              <a:t>‹nr.›</a:t>
            </a:fld>
            <a:endParaRPr lang="nl-NL"/>
          </a:p>
        </p:txBody>
      </p:sp>
    </p:spTree>
    <p:extLst>
      <p:ext uri="{BB962C8B-B14F-4D97-AF65-F5344CB8AC3E}">
        <p14:creationId xmlns:p14="http://schemas.microsoft.com/office/powerpoint/2010/main" val="426648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7A935A-AE31-441A-AAF1-B3EFDB181CE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82E7E02-B491-4F42-A410-826B95284D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B458D23-DB75-47DC-85B2-9C0BCB71C02F}"/>
              </a:ext>
            </a:extLst>
          </p:cNvPr>
          <p:cNvSpPr>
            <a:spLocks noGrp="1"/>
          </p:cNvSpPr>
          <p:nvPr>
            <p:ph type="dt" sz="half" idx="10"/>
          </p:nvPr>
        </p:nvSpPr>
        <p:spPr/>
        <p:txBody>
          <a:bodyPr/>
          <a:lstStyle/>
          <a:p>
            <a:fld id="{4F166253-6A3B-48B5-AC44-768C17C83D4C}" type="datetimeFigureOut">
              <a:rPr lang="nl-NL" smtClean="0"/>
              <a:t>25-09-2024</a:t>
            </a:fld>
            <a:endParaRPr lang="nl-NL"/>
          </a:p>
        </p:txBody>
      </p:sp>
      <p:sp>
        <p:nvSpPr>
          <p:cNvPr id="5" name="Tijdelijke aanduiding voor voettekst 4">
            <a:extLst>
              <a:ext uri="{FF2B5EF4-FFF2-40B4-BE49-F238E27FC236}">
                <a16:creationId xmlns:a16="http://schemas.microsoft.com/office/drawing/2014/main" id="{6735534F-C8A0-47D0-82A7-A34BB8F320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81F465E-8A24-48B3-94D2-603032AE89B7}"/>
              </a:ext>
            </a:extLst>
          </p:cNvPr>
          <p:cNvSpPr>
            <a:spLocks noGrp="1"/>
          </p:cNvSpPr>
          <p:nvPr>
            <p:ph type="sldNum" sz="quarter" idx="12"/>
          </p:nvPr>
        </p:nvSpPr>
        <p:spPr/>
        <p:txBody>
          <a:bodyPr/>
          <a:lstStyle/>
          <a:p>
            <a:fld id="{E1539994-C260-4F11-BFDE-3906A2611571}" type="slidenum">
              <a:rPr lang="nl-NL" smtClean="0"/>
              <a:t>‹nr.›</a:t>
            </a:fld>
            <a:endParaRPr lang="nl-NL"/>
          </a:p>
        </p:txBody>
      </p:sp>
    </p:spTree>
    <p:extLst>
      <p:ext uri="{BB962C8B-B14F-4D97-AF65-F5344CB8AC3E}">
        <p14:creationId xmlns:p14="http://schemas.microsoft.com/office/powerpoint/2010/main" val="806747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F6D1E-E91A-4EFA-B2BD-8444C6C4E68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968C8BA-22F0-4CC8-AD07-124A51781AF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7D0B628-82EA-4F99-8BFD-F754108C9EE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5326B38-8F6D-4D76-90DE-D7B548E089CA}"/>
              </a:ext>
            </a:extLst>
          </p:cNvPr>
          <p:cNvSpPr>
            <a:spLocks noGrp="1"/>
          </p:cNvSpPr>
          <p:nvPr>
            <p:ph type="dt" sz="half" idx="10"/>
          </p:nvPr>
        </p:nvSpPr>
        <p:spPr/>
        <p:txBody>
          <a:bodyPr/>
          <a:lstStyle/>
          <a:p>
            <a:fld id="{4F166253-6A3B-48B5-AC44-768C17C83D4C}" type="datetimeFigureOut">
              <a:rPr lang="nl-NL" smtClean="0"/>
              <a:t>25-09-2024</a:t>
            </a:fld>
            <a:endParaRPr lang="nl-NL"/>
          </a:p>
        </p:txBody>
      </p:sp>
      <p:sp>
        <p:nvSpPr>
          <p:cNvPr id="6" name="Tijdelijke aanduiding voor voettekst 5">
            <a:extLst>
              <a:ext uri="{FF2B5EF4-FFF2-40B4-BE49-F238E27FC236}">
                <a16:creationId xmlns:a16="http://schemas.microsoft.com/office/drawing/2014/main" id="{6D7C4DC2-4F25-43B3-BD1F-A1BC275255A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C0CEFAD-6598-46C1-B512-5CD54DB8B3CA}"/>
              </a:ext>
            </a:extLst>
          </p:cNvPr>
          <p:cNvSpPr>
            <a:spLocks noGrp="1"/>
          </p:cNvSpPr>
          <p:nvPr>
            <p:ph type="sldNum" sz="quarter" idx="12"/>
          </p:nvPr>
        </p:nvSpPr>
        <p:spPr/>
        <p:txBody>
          <a:bodyPr/>
          <a:lstStyle/>
          <a:p>
            <a:fld id="{E1539994-C260-4F11-BFDE-3906A2611571}" type="slidenum">
              <a:rPr lang="nl-NL" smtClean="0"/>
              <a:t>‹nr.›</a:t>
            </a:fld>
            <a:endParaRPr lang="nl-NL"/>
          </a:p>
        </p:txBody>
      </p:sp>
    </p:spTree>
    <p:extLst>
      <p:ext uri="{BB962C8B-B14F-4D97-AF65-F5344CB8AC3E}">
        <p14:creationId xmlns:p14="http://schemas.microsoft.com/office/powerpoint/2010/main" val="2352886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C5EBC7-9D44-498D-ABA9-A5BE1075268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2A3168E-CF17-4909-ABF1-E697244836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7FA2338-456D-4CAF-88A8-E32B7EE0BBF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3CCBB1F-A22C-4B05-8926-D49E759BF5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E3C2469-69A1-456C-8FDF-6E996A8C23A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B045132-61F6-46CF-A9EF-BD923335DF08}"/>
              </a:ext>
            </a:extLst>
          </p:cNvPr>
          <p:cNvSpPr>
            <a:spLocks noGrp="1"/>
          </p:cNvSpPr>
          <p:nvPr>
            <p:ph type="dt" sz="half" idx="10"/>
          </p:nvPr>
        </p:nvSpPr>
        <p:spPr/>
        <p:txBody>
          <a:bodyPr/>
          <a:lstStyle/>
          <a:p>
            <a:fld id="{4F166253-6A3B-48B5-AC44-768C17C83D4C}" type="datetimeFigureOut">
              <a:rPr lang="nl-NL" smtClean="0"/>
              <a:t>25-09-2024</a:t>
            </a:fld>
            <a:endParaRPr lang="nl-NL"/>
          </a:p>
        </p:txBody>
      </p:sp>
      <p:sp>
        <p:nvSpPr>
          <p:cNvPr id="8" name="Tijdelijke aanduiding voor voettekst 7">
            <a:extLst>
              <a:ext uri="{FF2B5EF4-FFF2-40B4-BE49-F238E27FC236}">
                <a16:creationId xmlns:a16="http://schemas.microsoft.com/office/drawing/2014/main" id="{27D9B61C-A839-4BE2-87B1-815428C273E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FB06757-EB45-4F99-81AA-BA79ED487642}"/>
              </a:ext>
            </a:extLst>
          </p:cNvPr>
          <p:cNvSpPr>
            <a:spLocks noGrp="1"/>
          </p:cNvSpPr>
          <p:nvPr>
            <p:ph type="sldNum" sz="quarter" idx="12"/>
          </p:nvPr>
        </p:nvSpPr>
        <p:spPr/>
        <p:txBody>
          <a:bodyPr/>
          <a:lstStyle/>
          <a:p>
            <a:fld id="{E1539994-C260-4F11-BFDE-3906A2611571}" type="slidenum">
              <a:rPr lang="nl-NL" smtClean="0"/>
              <a:t>‹nr.›</a:t>
            </a:fld>
            <a:endParaRPr lang="nl-NL"/>
          </a:p>
        </p:txBody>
      </p:sp>
    </p:spTree>
    <p:extLst>
      <p:ext uri="{BB962C8B-B14F-4D97-AF65-F5344CB8AC3E}">
        <p14:creationId xmlns:p14="http://schemas.microsoft.com/office/powerpoint/2010/main" val="48039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867E68-0E53-48E0-BFB0-E7C9743B53D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B8FCC03-7E1E-4A7F-B209-6625385BC2F0}"/>
              </a:ext>
            </a:extLst>
          </p:cNvPr>
          <p:cNvSpPr>
            <a:spLocks noGrp="1"/>
          </p:cNvSpPr>
          <p:nvPr>
            <p:ph type="dt" sz="half" idx="10"/>
          </p:nvPr>
        </p:nvSpPr>
        <p:spPr/>
        <p:txBody>
          <a:bodyPr/>
          <a:lstStyle/>
          <a:p>
            <a:fld id="{4F166253-6A3B-48B5-AC44-768C17C83D4C}" type="datetimeFigureOut">
              <a:rPr lang="nl-NL" smtClean="0"/>
              <a:t>25-09-2024</a:t>
            </a:fld>
            <a:endParaRPr lang="nl-NL"/>
          </a:p>
        </p:txBody>
      </p:sp>
      <p:sp>
        <p:nvSpPr>
          <p:cNvPr id="4" name="Tijdelijke aanduiding voor voettekst 3">
            <a:extLst>
              <a:ext uri="{FF2B5EF4-FFF2-40B4-BE49-F238E27FC236}">
                <a16:creationId xmlns:a16="http://schemas.microsoft.com/office/drawing/2014/main" id="{21E01B87-733C-49ED-A02E-003728E586E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97D0D09-46AF-4374-9017-F1803977206E}"/>
              </a:ext>
            </a:extLst>
          </p:cNvPr>
          <p:cNvSpPr>
            <a:spLocks noGrp="1"/>
          </p:cNvSpPr>
          <p:nvPr>
            <p:ph type="sldNum" sz="quarter" idx="12"/>
          </p:nvPr>
        </p:nvSpPr>
        <p:spPr/>
        <p:txBody>
          <a:bodyPr/>
          <a:lstStyle/>
          <a:p>
            <a:fld id="{E1539994-C260-4F11-BFDE-3906A2611571}" type="slidenum">
              <a:rPr lang="nl-NL" smtClean="0"/>
              <a:t>‹nr.›</a:t>
            </a:fld>
            <a:endParaRPr lang="nl-NL"/>
          </a:p>
        </p:txBody>
      </p:sp>
    </p:spTree>
    <p:extLst>
      <p:ext uri="{BB962C8B-B14F-4D97-AF65-F5344CB8AC3E}">
        <p14:creationId xmlns:p14="http://schemas.microsoft.com/office/powerpoint/2010/main" val="3243533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46F643F-B732-42A3-9493-42728DB395D0}"/>
              </a:ext>
            </a:extLst>
          </p:cNvPr>
          <p:cNvSpPr>
            <a:spLocks noGrp="1"/>
          </p:cNvSpPr>
          <p:nvPr>
            <p:ph type="dt" sz="half" idx="10"/>
          </p:nvPr>
        </p:nvSpPr>
        <p:spPr/>
        <p:txBody>
          <a:bodyPr/>
          <a:lstStyle/>
          <a:p>
            <a:fld id="{4F166253-6A3B-48B5-AC44-768C17C83D4C}" type="datetimeFigureOut">
              <a:rPr lang="nl-NL" smtClean="0"/>
              <a:t>25-09-2024</a:t>
            </a:fld>
            <a:endParaRPr lang="nl-NL"/>
          </a:p>
        </p:txBody>
      </p:sp>
      <p:sp>
        <p:nvSpPr>
          <p:cNvPr id="3" name="Tijdelijke aanduiding voor voettekst 2">
            <a:extLst>
              <a:ext uri="{FF2B5EF4-FFF2-40B4-BE49-F238E27FC236}">
                <a16:creationId xmlns:a16="http://schemas.microsoft.com/office/drawing/2014/main" id="{5117287E-91AE-456D-8246-E2908F3CCF8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20BA6BD-B234-4CF3-A717-F60237B3A8ED}"/>
              </a:ext>
            </a:extLst>
          </p:cNvPr>
          <p:cNvSpPr>
            <a:spLocks noGrp="1"/>
          </p:cNvSpPr>
          <p:nvPr>
            <p:ph type="sldNum" sz="quarter" idx="12"/>
          </p:nvPr>
        </p:nvSpPr>
        <p:spPr/>
        <p:txBody>
          <a:bodyPr/>
          <a:lstStyle/>
          <a:p>
            <a:fld id="{E1539994-C260-4F11-BFDE-3906A2611571}" type="slidenum">
              <a:rPr lang="nl-NL" smtClean="0"/>
              <a:t>‹nr.›</a:t>
            </a:fld>
            <a:endParaRPr lang="nl-NL"/>
          </a:p>
        </p:txBody>
      </p:sp>
    </p:spTree>
    <p:extLst>
      <p:ext uri="{BB962C8B-B14F-4D97-AF65-F5344CB8AC3E}">
        <p14:creationId xmlns:p14="http://schemas.microsoft.com/office/powerpoint/2010/main" val="400804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93D1B9-4DCF-4358-9516-8A21613F47A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A6C62C4-0C28-436E-99BE-1808768548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C03A733-F704-4EE5-9982-6FADAA453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7D65D6D-5208-4DB0-92EE-FB283ED9417E}"/>
              </a:ext>
            </a:extLst>
          </p:cNvPr>
          <p:cNvSpPr>
            <a:spLocks noGrp="1"/>
          </p:cNvSpPr>
          <p:nvPr>
            <p:ph type="dt" sz="half" idx="10"/>
          </p:nvPr>
        </p:nvSpPr>
        <p:spPr/>
        <p:txBody>
          <a:bodyPr/>
          <a:lstStyle/>
          <a:p>
            <a:fld id="{4F166253-6A3B-48B5-AC44-768C17C83D4C}" type="datetimeFigureOut">
              <a:rPr lang="nl-NL" smtClean="0"/>
              <a:t>25-09-2024</a:t>
            </a:fld>
            <a:endParaRPr lang="nl-NL"/>
          </a:p>
        </p:txBody>
      </p:sp>
      <p:sp>
        <p:nvSpPr>
          <p:cNvPr id="6" name="Tijdelijke aanduiding voor voettekst 5">
            <a:extLst>
              <a:ext uri="{FF2B5EF4-FFF2-40B4-BE49-F238E27FC236}">
                <a16:creationId xmlns:a16="http://schemas.microsoft.com/office/drawing/2014/main" id="{0B1842A0-1CD3-4E05-887A-2C9CBFE43C2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2792386-DC42-4C63-BBB6-10326AC6C54E}"/>
              </a:ext>
            </a:extLst>
          </p:cNvPr>
          <p:cNvSpPr>
            <a:spLocks noGrp="1"/>
          </p:cNvSpPr>
          <p:nvPr>
            <p:ph type="sldNum" sz="quarter" idx="12"/>
          </p:nvPr>
        </p:nvSpPr>
        <p:spPr/>
        <p:txBody>
          <a:bodyPr/>
          <a:lstStyle/>
          <a:p>
            <a:fld id="{E1539994-C260-4F11-BFDE-3906A2611571}" type="slidenum">
              <a:rPr lang="nl-NL" smtClean="0"/>
              <a:t>‹nr.›</a:t>
            </a:fld>
            <a:endParaRPr lang="nl-NL"/>
          </a:p>
        </p:txBody>
      </p:sp>
    </p:spTree>
    <p:extLst>
      <p:ext uri="{BB962C8B-B14F-4D97-AF65-F5344CB8AC3E}">
        <p14:creationId xmlns:p14="http://schemas.microsoft.com/office/powerpoint/2010/main" val="368848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00910-AB68-404B-BC95-F37689A7623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1499B29-CD95-4553-B286-ED49C4007A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0175E10-BE39-45B5-A975-8C989394A0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FC5DB5D-7F5C-46E3-9806-B959EEFD2D9B}"/>
              </a:ext>
            </a:extLst>
          </p:cNvPr>
          <p:cNvSpPr>
            <a:spLocks noGrp="1"/>
          </p:cNvSpPr>
          <p:nvPr>
            <p:ph type="dt" sz="half" idx="10"/>
          </p:nvPr>
        </p:nvSpPr>
        <p:spPr/>
        <p:txBody>
          <a:bodyPr/>
          <a:lstStyle/>
          <a:p>
            <a:fld id="{4F166253-6A3B-48B5-AC44-768C17C83D4C}" type="datetimeFigureOut">
              <a:rPr lang="nl-NL" smtClean="0"/>
              <a:t>25-09-2024</a:t>
            </a:fld>
            <a:endParaRPr lang="nl-NL"/>
          </a:p>
        </p:txBody>
      </p:sp>
      <p:sp>
        <p:nvSpPr>
          <p:cNvPr id="6" name="Tijdelijke aanduiding voor voettekst 5">
            <a:extLst>
              <a:ext uri="{FF2B5EF4-FFF2-40B4-BE49-F238E27FC236}">
                <a16:creationId xmlns:a16="http://schemas.microsoft.com/office/drawing/2014/main" id="{C45483E5-4B5C-48DE-B457-AE1E688173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1C005E4-A116-41BA-A4F9-CDE7B6D88412}"/>
              </a:ext>
            </a:extLst>
          </p:cNvPr>
          <p:cNvSpPr>
            <a:spLocks noGrp="1"/>
          </p:cNvSpPr>
          <p:nvPr>
            <p:ph type="sldNum" sz="quarter" idx="12"/>
          </p:nvPr>
        </p:nvSpPr>
        <p:spPr/>
        <p:txBody>
          <a:bodyPr/>
          <a:lstStyle/>
          <a:p>
            <a:fld id="{E1539994-C260-4F11-BFDE-3906A2611571}" type="slidenum">
              <a:rPr lang="nl-NL" smtClean="0"/>
              <a:t>‹nr.›</a:t>
            </a:fld>
            <a:endParaRPr lang="nl-NL"/>
          </a:p>
        </p:txBody>
      </p:sp>
    </p:spTree>
    <p:extLst>
      <p:ext uri="{BB962C8B-B14F-4D97-AF65-F5344CB8AC3E}">
        <p14:creationId xmlns:p14="http://schemas.microsoft.com/office/powerpoint/2010/main" val="416028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8BE0513-96DF-4CE9-8ED7-999C14B84E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FA231C6-5C65-45C6-AA7B-E812FE378D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D946AF-46A1-4D61-A82A-0AACD8C8A1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66253-6A3B-48B5-AC44-768C17C83D4C}" type="datetimeFigureOut">
              <a:rPr lang="nl-NL" smtClean="0"/>
              <a:t>25-09-2024</a:t>
            </a:fld>
            <a:endParaRPr lang="nl-NL"/>
          </a:p>
        </p:txBody>
      </p:sp>
      <p:sp>
        <p:nvSpPr>
          <p:cNvPr id="5" name="Tijdelijke aanduiding voor voettekst 4">
            <a:extLst>
              <a:ext uri="{FF2B5EF4-FFF2-40B4-BE49-F238E27FC236}">
                <a16:creationId xmlns:a16="http://schemas.microsoft.com/office/drawing/2014/main" id="{A329A580-BA12-4D14-AD62-0C9781F4C7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8647929-99ED-4A1A-A9C0-BA3B9343F8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39994-C260-4F11-BFDE-3906A2611571}" type="slidenum">
              <a:rPr lang="nl-NL" smtClean="0"/>
              <a:t>‹nr.›</a:t>
            </a:fld>
            <a:endParaRPr lang="nl-NL"/>
          </a:p>
        </p:txBody>
      </p:sp>
    </p:spTree>
    <p:extLst>
      <p:ext uri="{BB962C8B-B14F-4D97-AF65-F5344CB8AC3E}">
        <p14:creationId xmlns:p14="http://schemas.microsoft.com/office/powerpoint/2010/main" val="2643828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sportindebuurt.nl/professionalisering/carrierepad/"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LAB@sportengemeenten.nl"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LAB@sportengemeenten.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5D4ABD00-011A-4A4F-983D-17D7752BDF95}"/>
              </a:ext>
            </a:extLst>
          </p:cNvPr>
          <p:cNvSpPr>
            <a:spLocks noMove="1" noResize="1"/>
          </p:cNvSpPr>
          <p:nvPr/>
        </p:nvSpPr>
        <p:spPr>
          <a:xfrm>
            <a:off x="0" y="4485735"/>
            <a:ext cx="12191996" cy="2372264"/>
          </a:xfrm>
          <a:prstGeom prst="rect">
            <a:avLst/>
          </a:prstGeom>
          <a:solidFill>
            <a:srgbClr val="4472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6E0AC50D-8C5B-4801-A292-0F67E88FA5D5}"/>
              </a:ext>
            </a:extLst>
          </p:cNvPr>
          <p:cNvSpPr txBox="1">
            <a:spLocks noGrp="1"/>
          </p:cNvSpPr>
          <p:nvPr>
            <p:ph type="ctrTitle"/>
          </p:nvPr>
        </p:nvSpPr>
        <p:spPr>
          <a:xfrm>
            <a:off x="838198" y="4441537"/>
            <a:ext cx="10515600" cy="932688"/>
          </a:xfrm>
        </p:spPr>
        <p:txBody>
          <a:bodyPr>
            <a:noAutofit/>
          </a:bodyPr>
          <a:lstStyle/>
          <a:p>
            <a:pPr lvl="0"/>
            <a:r>
              <a:rPr lang="nl-NL" sz="3600" b="1" dirty="0">
                <a:solidFill>
                  <a:srgbClr val="FFFFFF"/>
                </a:solidFill>
                <a:latin typeface="Calibri"/>
              </a:rPr>
              <a:t>VERDIEPENDE SESSIE CARRIÈREPADEN</a:t>
            </a:r>
          </a:p>
        </p:txBody>
      </p:sp>
      <p:sp>
        <p:nvSpPr>
          <p:cNvPr id="4" name="Ondertitel 2">
            <a:extLst>
              <a:ext uri="{FF2B5EF4-FFF2-40B4-BE49-F238E27FC236}">
                <a16:creationId xmlns:a16="http://schemas.microsoft.com/office/drawing/2014/main" id="{A060E6CF-A5D1-4A66-96B0-ED60A01357AD}"/>
              </a:ext>
            </a:extLst>
          </p:cNvPr>
          <p:cNvSpPr txBox="1">
            <a:spLocks noGrp="1"/>
          </p:cNvSpPr>
          <p:nvPr>
            <p:ph type="subTitle" idx="1"/>
          </p:nvPr>
        </p:nvSpPr>
        <p:spPr>
          <a:xfrm>
            <a:off x="526982" y="5520198"/>
            <a:ext cx="10515600" cy="932688"/>
          </a:xfrm>
        </p:spPr>
        <p:txBody>
          <a:bodyPr>
            <a:normAutofit/>
          </a:bodyPr>
          <a:lstStyle/>
          <a:p>
            <a:pPr lvl="0">
              <a:lnSpc>
                <a:spcPct val="80000"/>
              </a:lnSpc>
            </a:pPr>
            <a:r>
              <a:rPr lang="nl-NL" sz="2600" dirty="0">
                <a:solidFill>
                  <a:srgbClr val="DAE3F3"/>
                </a:solidFill>
              </a:rPr>
              <a:t>25 september 2024  |  1 oktober 2024</a:t>
            </a:r>
          </a:p>
          <a:p>
            <a:pPr lvl="0">
              <a:lnSpc>
                <a:spcPct val="80000"/>
              </a:lnSpc>
            </a:pPr>
            <a:r>
              <a:rPr lang="nl-NL" sz="2600" dirty="0">
                <a:solidFill>
                  <a:srgbClr val="DAE3F3"/>
                </a:solidFill>
              </a:rPr>
              <a:t>7 oktober 2024  |  10 oktober 2024</a:t>
            </a:r>
          </a:p>
        </p:txBody>
      </p:sp>
      <p:sp>
        <p:nvSpPr>
          <p:cNvPr id="6" name="AutoShape 4" descr="Buurt Sport Coach, Sport en Bewegen in de Buurt">
            <a:extLst>
              <a:ext uri="{FF2B5EF4-FFF2-40B4-BE49-F238E27FC236}">
                <a16:creationId xmlns:a16="http://schemas.microsoft.com/office/drawing/2014/main" id="{BBCD0355-4F8F-4F4D-A525-D85BCAC7B536}"/>
              </a:ext>
            </a:extLst>
          </p:cNvPr>
          <p:cNvSpPr/>
          <p:nvPr/>
        </p:nvSpPr>
        <p:spPr>
          <a:xfrm>
            <a:off x="5943600" y="3276596"/>
            <a:ext cx="304796" cy="304796"/>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pic>
        <p:nvPicPr>
          <p:cNvPr id="7" name="Afbeelding 6">
            <a:extLst>
              <a:ext uri="{FF2B5EF4-FFF2-40B4-BE49-F238E27FC236}">
                <a16:creationId xmlns:a16="http://schemas.microsoft.com/office/drawing/2014/main" id="{953E3F69-1C3F-5199-2880-AF52F89809DB}"/>
              </a:ext>
            </a:extLst>
          </p:cNvPr>
          <p:cNvPicPr>
            <a:picLocks noChangeAspect="1"/>
          </p:cNvPicPr>
          <p:nvPr/>
        </p:nvPicPr>
        <p:blipFill>
          <a:blip r:embed="rId2"/>
          <a:srcRect l="10119" r="4473" b="-3"/>
          <a:stretch>
            <a:fillRect/>
          </a:stretch>
        </p:blipFill>
        <p:spPr>
          <a:xfrm>
            <a:off x="3867038" y="311832"/>
            <a:ext cx="3835488" cy="3985689"/>
          </a:xfrm>
          <a:prstGeom prst="rect">
            <a:avLst/>
          </a:prstGeom>
          <a:solidFill>
            <a:schemeClr val="accent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E3EEFC36-7532-4D6D-BF87-DAB296B683D1}"/>
              </a:ext>
            </a:extLst>
          </p:cNvPr>
          <p:cNvPicPr>
            <a:picLocks noChangeAspect="1"/>
          </p:cNvPicPr>
          <p:nvPr/>
        </p:nvPicPr>
        <p:blipFill>
          <a:blip r:embed="rId3"/>
          <a:srcRect l="10119" r="4473" b="-3"/>
          <a:stretch>
            <a:fillRect/>
          </a:stretch>
        </p:blipFill>
        <p:spPr>
          <a:xfrm>
            <a:off x="321733" y="468034"/>
            <a:ext cx="3835488" cy="3985689"/>
          </a:xfrm>
          <a:prstGeom prst="rect">
            <a:avLst/>
          </a:prstGeom>
          <a:solidFill>
            <a:schemeClr val="accent1"/>
          </a:solidFill>
        </p:spPr>
      </p:pic>
      <p:sp>
        <p:nvSpPr>
          <p:cNvPr id="7" name="Tijdelijke aanduiding voor inhoud 2">
            <a:extLst>
              <a:ext uri="{FF2B5EF4-FFF2-40B4-BE49-F238E27FC236}">
                <a16:creationId xmlns:a16="http://schemas.microsoft.com/office/drawing/2014/main" id="{B4361237-A64C-4962-9E8A-AF8A73C4D7DB}"/>
              </a:ext>
            </a:extLst>
          </p:cNvPr>
          <p:cNvSpPr txBox="1">
            <a:spLocks noGrp="1"/>
          </p:cNvSpPr>
          <p:nvPr>
            <p:ph idx="1"/>
          </p:nvPr>
        </p:nvSpPr>
        <p:spPr>
          <a:xfrm>
            <a:off x="5377907" y="750350"/>
            <a:ext cx="6621311" cy="4832040"/>
          </a:xfrm>
        </p:spPr>
        <p:txBody>
          <a:bodyPr>
            <a:noAutofit/>
          </a:bodyPr>
          <a:lstStyle/>
          <a:p>
            <a:pPr lvl="0">
              <a:buSzPts val="1999"/>
              <a:buBlip>
                <a:blip r:embed="rId4">
                  <a:extLst>
                    <a:ext uri="{96DAC541-7B7A-43D3-8B79-37D633B846F1}">
                      <asvg:svgBlip xmlns:asvg="http://schemas.microsoft.com/office/drawing/2016/SVG/main" r:embed="rId5"/>
                    </a:ext>
                  </a:extLst>
                </a:blip>
              </a:buBlip>
            </a:pPr>
            <a:r>
              <a:rPr lang="nl-NL" sz="1800" dirty="0">
                <a:solidFill>
                  <a:srgbClr val="FFFFFF"/>
                </a:solidFill>
                <a:latin typeface="Calibri Light"/>
              </a:rPr>
              <a:t>Alle functieomschrijvingen, een leeswijzer en een stappenplan tref je aan op: </a:t>
            </a:r>
            <a:r>
              <a:rPr lang="nl-NL" sz="1800" dirty="0">
                <a:latin typeface="Calibri Light"/>
                <a:hlinkClick r:id="rId6">
                  <a:extLst>
                    <a:ext uri="{A12FA001-AC4F-418D-AE19-62706E023703}">
                      <ahyp:hlinkClr xmlns:ahyp="http://schemas.microsoft.com/office/drawing/2018/hyperlinkcolor" val="tx"/>
                    </a:ext>
                  </a:extLst>
                </a:hlinkClick>
              </a:rPr>
              <a:t>https://sportindebuurt.nl/professionalisering/carrierepad/</a:t>
            </a:r>
            <a:endParaRPr lang="nl-NL" sz="1800" dirty="0">
              <a:latin typeface="Calibri Light"/>
            </a:endParaRPr>
          </a:p>
          <a:p>
            <a:pPr lvl="0">
              <a:buSzPts val="1999"/>
              <a:buBlip>
                <a:blip r:embed="rId4">
                  <a:extLst>
                    <a:ext uri="{96DAC541-7B7A-43D3-8B79-37D633B846F1}">
                      <asvg:svgBlip xmlns:asvg="http://schemas.microsoft.com/office/drawing/2016/SVG/main" r:embed="rId5"/>
                    </a:ext>
                  </a:extLst>
                </a:blip>
              </a:buBlip>
            </a:pPr>
            <a:r>
              <a:rPr lang="nl-NL" sz="1800" dirty="0">
                <a:latin typeface="Calibri Light"/>
              </a:rPr>
              <a:t>Voor het expliciteren en/of inzetten van bepaalde functies of het koppelen van andere functienamen aan formele functies, kun je gebruik maken van een transitiematrix, zie voorbeeld Excel</a:t>
            </a:r>
          </a:p>
          <a:p>
            <a:pPr lvl="0">
              <a:buSzPts val="1999"/>
              <a:buBlip>
                <a:blip r:embed="rId4">
                  <a:extLst>
                    <a:ext uri="{96DAC541-7B7A-43D3-8B79-37D633B846F1}">
                      <asvg:svgBlip xmlns:asvg="http://schemas.microsoft.com/office/drawing/2016/SVG/main" r:embed="rId5"/>
                    </a:ext>
                  </a:extLst>
                </a:blip>
              </a:buBlip>
            </a:pPr>
            <a:r>
              <a:rPr lang="nl-NL" sz="1800" dirty="0">
                <a:solidFill>
                  <a:srgbClr val="FFFFFF"/>
                </a:solidFill>
                <a:latin typeface="Calibri Light"/>
              </a:rPr>
              <a:t>De carrièrepaden zijn afgestemd met de vakbonden zodat ze t.z.t. eenvoudig in de functieniveaumatrix van de cao Sport opgenomen kunnen worden</a:t>
            </a:r>
          </a:p>
          <a:p>
            <a:pPr lvl="0">
              <a:buSzPts val="1999"/>
              <a:buBlip>
                <a:blip r:embed="rId4">
                  <a:extLst>
                    <a:ext uri="{96DAC541-7B7A-43D3-8B79-37D633B846F1}">
                      <asvg:svgBlip xmlns:asvg="http://schemas.microsoft.com/office/drawing/2016/SVG/main" r:embed="rId5"/>
                    </a:ext>
                  </a:extLst>
                </a:blip>
              </a:buBlip>
            </a:pPr>
            <a:r>
              <a:rPr lang="nl-NL" sz="1800" dirty="0">
                <a:solidFill>
                  <a:srgbClr val="FFFFFF"/>
                </a:solidFill>
                <a:latin typeface="Calibri Light"/>
              </a:rPr>
              <a:t>Met de werkgeversorganisaties van de aanpalende sectoren zoals welzijn/jongerenwerk, gemeenten etc. wordt afstemming gezocht met de vraag of zij deze carrièrepaden kunnen opnemen in hun systematiek</a:t>
            </a:r>
          </a:p>
          <a:p>
            <a:pPr lvl="0">
              <a:buSzPts val="1999"/>
              <a:buBlip>
                <a:blip r:embed="rId4">
                  <a:extLst>
                    <a:ext uri="{96DAC541-7B7A-43D3-8B79-37D633B846F1}">
                      <asvg:svgBlip xmlns:asvg="http://schemas.microsoft.com/office/drawing/2016/SVG/main" r:embed="rId5"/>
                    </a:ext>
                  </a:extLst>
                </a:blip>
              </a:buBlip>
            </a:pPr>
            <a:r>
              <a:rPr lang="nl-NL" sz="1800" dirty="0">
                <a:solidFill>
                  <a:srgbClr val="FFFFFF"/>
                </a:solidFill>
                <a:latin typeface="Calibri Light"/>
              </a:rPr>
              <a:t>Nu het aantal functies onder de Brede Regeling Combinatiefuncties verbreed is, roept dat direct de vraag op hoe het zit met verenigingsadviseurs, regio-adviseurs, projectmedewerkers etc. Het voornemen is om deze via de HCA Sport (Human </a:t>
            </a:r>
            <a:r>
              <a:rPr lang="nl-NL" sz="1800" dirty="0" err="1">
                <a:solidFill>
                  <a:srgbClr val="FFFFFF"/>
                </a:solidFill>
                <a:latin typeface="Calibri Light"/>
              </a:rPr>
              <a:t>Capital</a:t>
            </a:r>
            <a:r>
              <a:rPr lang="nl-NL" sz="1800" dirty="0">
                <a:solidFill>
                  <a:srgbClr val="FFFFFF"/>
                </a:solidFill>
                <a:latin typeface="Calibri Light"/>
              </a:rPr>
              <a:t> Agenda Sport) te inventariseren en op vergelijkbare wijze te beschrijven zodat er een samenhangend geheel ontstaat. Dit gaat echter verder dan de scope van de BRC en dat is ook de reden waarom LAB aan deze tafel vertegenwoordigd is om de aansluiting naar de sector breed te maken.</a:t>
            </a:r>
            <a:endParaRPr lang="nl-NL" sz="2000" dirty="0">
              <a:solidFill>
                <a:srgbClr val="FFFFFF"/>
              </a:solidFill>
              <a:latin typeface="Calibri Light"/>
            </a:endParaRPr>
          </a:p>
        </p:txBody>
      </p:sp>
      <p:sp>
        <p:nvSpPr>
          <p:cNvPr id="8" name="Titel 1">
            <a:extLst>
              <a:ext uri="{FF2B5EF4-FFF2-40B4-BE49-F238E27FC236}">
                <a16:creationId xmlns:a16="http://schemas.microsoft.com/office/drawing/2014/main" id="{6D798436-5793-4106-A015-F75D76D35B48}"/>
              </a:ext>
            </a:extLst>
          </p:cNvPr>
          <p:cNvSpPr txBox="1"/>
          <p:nvPr/>
        </p:nvSpPr>
        <p:spPr>
          <a:xfrm>
            <a:off x="5699642" y="-194746"/>
            <a:ext cx="5314538" cy="1325559"/>
          </a:xfrm>
          <a:prstGeom prst="rect">
            <a:avLst/>
          </a:prstGeom>
          <a:noFill/>
          <a:ln cap="flat">
            <a:noFill/>
          </a:ln>
        </p:spPr>
        <p:txBody>
          <a:bodyPr vert="horz" wrap="square" lIns="91440" tIns="45720" rIns="91440" bIns="45720" anchor="ctr" anchorCtr="1" compatLnSpc="1">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r>
              <a:rPr kumimoji="0" lang="en-US" sz="3600" b="1" i="0" u="none" strike="noStrike" kern="1200" cap="none" spc="0" normalizeH="0" baseline="0" noProof="0" dirty="0">
                <a:ln>
                  <a:noFill/>
                </a:ln>
                <a:solidFill>
                  <a:srgbClr val="FFFFFF"/>
                </a:solidFill>
                <a:effectLst/>
                <a:uLnTx/>
                <a:uFillTx/>
                <a:latin typeface="Calibri"/>
                <a:ea typeface="+mn-ea"/>
                <a:cs typeface="+mn-cs"/>
              </a:rPr>
              <a:t>En nu?</a:t>
            </a:r>
          </a:p>
        </p:txBody>
      </p:sp>
      <p:pic>
        <p:nvPicPr>
          <p:cNvPr id="2" name="Afbeelding 1">
            <a:extLst>
              <a:ext uri="{FF2B5EF4-FFF2-40B4-BE49-F238E27FC236}">
                <a16:creationId xmlns:a16="http://schemas.microsoft.com/office/drawing/2014/main" id="{05BEC986-FDCC-904E-CF71-574FE5A586D1}"/>
              </a:ext>
            </a:extLst>
          </p:cNvPr>
          <p:cNvPicPr>
            <a:picLocks noChangeAspect="1"/>
          </p:cNvPicPr>
          <p:nvPr/>
        </p:nvPicPr>
        <p:blipFill>
          <a:blip r:embed="rId7"/>
          <a:stretch>
            <a:fillRect/>
          </a:stretch>
        </p:blipFill>
        <p:spPr>
          <a:xfrm>
            <a:off x="-54389" y="5101904"/>
            <a:ext cx="5377909" cy="1769165"/>
          </a:xfrm>
          <a:prstGeom prst="rect">
            <a:avLst/>
          </a:prstGeom>
        </p:spPr>
      </p:pic>
    </p:spTree>
    <p:extLst>
      <p:ext uri="{BB962C8B-B14F-4D97-AF65-F5344CB8AC3E}">
        <p14:creationId xmlns:p14="http://schemas.microsoft.com/office/powerpoint/2010/main" val="298615968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E3EEFC36-7532-4D6D-BF87-DAB296B683D1}"/>
              </a:ext>
            </a:extLst>
          </p:cNvPr>
          <p:cNvPicPr>
            <a:picLocks noChangeAspect="1"/>
          </p:cNvPicPr>
          <p:nvPr/>
        </p:nvPicPr>
        <p:blipFill>
          <a:blip r:embed="rId3"/>
          <a:srcRect l="10119" r="4473" b="-3"/>
          <a:stretch>
            <a:fillRect/>
          </a:stretch>
        </p:blipFill>
        <p:spPr>
          <a:xfrm>
            <a:off x="321733" y="468034"/>
            <a:ext cx="3835488" cy="3985689"/>
          </a:xfrm>
          <a:prstGeom prst="rect">
            <a:avLst/>
          </a:prstGeom>
          <a:solidFill>
            <a:schemeClr val="accent1"/>
          </a:solidFill>
        </p:spPr>
      </p:pic>
      <p:sp>
        <p:nvSpPr>
          <p:cNvPr id="7" name="Tijdelijke aanduiding voor inhoud 2">
            <a:extLst>
              <a:ext uri="{FF2B5EF4-FFF2-40B4-BE49-F238E27FC236}">
                <a16:creationId xmlns:a16="http://schemas.microsoft.com/office/drawing/2014/main" id="{B4361237-A64C-4962-9E8A-AF8A73C4D7DB}"/>
              </a:ext>
            </a:extLst>
          </p:cNvPr>
          <p:cNvSpPr txBox="1">
            <a:spLocks noGrp="1"/>
          </p:cNvSpPr>
          <p:nvPr>
            <p:ph idx="1"/>
          </p:nvPr>
        </p:nvSpPr>
        <p:spPr>
          <a:xfrm>
            <a:off x="5343804" y="468032"/>
            <a:ext cx="6621311" cy="6042495"/>
          </a:xfrm>
        </p:spPr>
        <p:txBody>
          <a:bodyPr>
            <a:noAutofit/>
          </a:bodyPr>
          <a:lstStyle/>
          <a:p>
            <a:pPr lvl="0">
              <a:buSzPts val="1999"/>
              <a:buBlip>
                <a:blip r:embed="rId4">
                  <a:extLst>
                    <a:ext uri="{96DAC541-7B7A-43D3-8B79-37D633B846F1}">
                      <asvg:svgBlip xmlns:asvg="http://schemas.microsoft.com/office/drawing/2016/SVG/main" r:embed="rId5"/>
                    </a:ext>
                  </a:extLst>
                </a:blip>
              </a:buBlip>
            </a:pPr>
            <a:endParaRPr lang="nl-NL" sz="1800" dirty="0">
              <a:solidFill>
                <a:srgbClr val="FFFFFF"/>
              </a:solidFill>
              <a:latin typeface="Calibri Light"/>
            </a:endParaRPr>
          </a:p>
          <a:p>
            <a:pPr lvl="0">
              <a:buSzPts val="1999"/>
              <a:buBlip>
                <a:blip r:embed="rId4">
                  <a:extLst>
                    <a:ext uri="{96DAC541-7B7A-43D3-8B79-37D633B846F1}">
                      <asvg:svgBlip xmlns:asvg="http://schemas.microsoft.com/office/drawing/2016/SVG/main" r:embed="rId5"/>
                    </a:ext>
                  </a:extLst>
                </a:blip>
              </a:buBlip>
            </a:pPr>
            <a:r>
              <a:rPr lang="nl-NL" sz="2000" dirty="0">
                <a:solidFill>
                  <a:srgbClr val="FFFFFF"/>
                </a:solidFill>
                <a:latin typeface="Calibri Light"/>
              </a:rPr>
              <a:t>I.s.m. Berenschot ontwikkelen en organiseren we trainingen rondom het gebruik van de carrièrepaden</a:t>
            </a:r>
          </a:p>
          <a:p>
            <a:pPr lvl="1">
              <a:buSzPts val="1999"/>
              <a:buBlip>
                <a:blip r:embed="rId4">
                  <a:extLst>
                    <a:ext uri="{96DAC541-7B7A-43D3-8B79-37D633B846F1}">
                      <asvg:svgBlip xmlns:asvg="http://schemas.microsoft.com/office/drawing/2016/SVG/main" r:embed="rId5"/>
                    </a:ext>
                  </a:extLst>
                </a:blip>
              </a:buBlip>
            </a:pPr>
            <a:r>
              <a:rPr lang="nl-NL" sz="1600" dirty="0">
                <a:solidFill>
                  <a:srgbClr val="FFFFFF"/>
                </a:solidFill>
                <a:latin typeface="Calibri Light"/>
              </a:rPr>
              <a:t>Leidinggevenden (</a:t>
            </a:r>
            <a:r>
              <a:rPr lang="nl-NL" sz="1600" b="1" i="1" dirty="0">
                <a:solidFill>
                  <a:srgbClr val="FFFFFF"/>
                </a:solidFill>
                <a:latin typeface="Calibri Light"/>
              </a:rPr>
              <a:t>teamleiders en coördinatoren </a:t>
            </a:r>
            <a:r>
              <a:rPr lang="nl-NL" sz="1600" dirty="0">
                <a:solidFill>
                  <a:srgbClr val="FFFFFF"/>
                </a:solidFill>
                <a:latin typeface="Calibri Light"/>
              </a:rPr>
              <a:t>van de BRC-professionals)</a:t>
            </a:r>
          </a:p>
          <a:p>
            <a:pPr lvl="1">
              <a:buSzPts val="1999"/>
              <a:buBlip>
                <a:blip r:embed="rId4">
                  <a:extLst>
                    <a:ext uri="{96DAC541-7B7A-43D3-8B79-37D633B846F1}">
                      <asvg:svgBlip xmlns:asvg="http://schemas.microsoft.com/office/drawing/2016/SVG/main" r:embed="rId5"/>
                    </a:ext>
                  </a:extLst>
                </a:blip>
              </a:buBlip>
            </a:pPr>
            <a:r>
              <a:rPr lang="nl-NL" sz="1600" b="1" i="1" dirty="0">
                <a:solidFill>
                  <a:srgbClr val="FFFFFF"/>
                </a:solidFill>
                <a:latin typeface="Calibri Light"/>
              </a:rPr>
              <a:t>HR-functionarissen</a:t>
            </a:r>
            <a:r>
              <a:rPr lang="nl-NL" sz="1600" dirty="0">
                <a:solidFill>
                  <a:srgbClr val="FFFFFF"/>
                </a:solidFill>
                <a:latin typeface="Calibri Light"/>
              </a:rPr>
              <a:t> die leidinggevenden ondersteunen bij het uitvoeren van hun rol richting werknemers</a:t>
            </a:r>
          </a:p>
          <a:p>
            <a:pPr lvl="1">
              <a:buSzPts val="1999"/>
              <a:buBlip>
                <a:blip r:embed="rId4">
                  <a:extLst>
                    <a:ext uri="{96DAC541-7B7A-43D3-8B79-37D633B846F1}">
                      <asvg:svgBlip xmlns:asvg="http://schemas.microsoft.com/office/drawing/2016/SVG/main" r:embed="rId5"/>
                    </a:ext>
                  </a:extLst>
                </a:blip>
              </a:buBlip>
            </a:pPr>
            <a:r>
              <a:rPr lang="nl-NL" sz="1600" b="1" i="1" dirty="0">
                <a:solidFill>
                  <a:srgbClr val="FFFFFF"/>
                </a:solidFill>
                <a:latin typeface="Calibri Light"/>
              </a:rPr>
              <a:t>BRC-professionals</a:t>
            </a:r>
          </a:p>
          <a:p>
            <a:pPr>
              <a:buSzPts val="1999"/>
              <a:buBlip>
                <a:blip r:embed="rId4">
                  <a:extLst>
                    <a:ext uri="{96DAC541-7B7A-43D3-8B79-37D633B846F1}">
                      <asvg:svgBlip xmlns:asvg="http://schemas.microsoft.com/office/drawing/2016/SVG/main" r:embed="rId5"/>
                    </a:ext>
                  </a:extLst>
                </a:blip>
              </a:buBlip>
            </a:pPr>
            <a:r>
              <a:rPr lang="nl-NL" sz="2000" dirty="0">
                <a:solidFill>
                  <a:srgbClr val="FFFFFF"/>
                </a:solidFill>
                <a:latin typeface="Calibri Light"/>
              </a:rPr>
              <a:t>I.s.m. Berenschot ontwikkelen we ook een dialoogspel voor </a:t>
            </a:r>
            <a:r>
              <a:rPr lang="nl-NL" sz="2000" b="1" i="1" dirty="0">
                <a:solidFill>
                  <a:srgbClr val="FFFFFF"/>
                </a:solidFill>
                <a:latin typeface="Calibri Light"/>
              </a:rPr>
              <a:t>gemeenten (beleidsmedewerkers </a:t>
            </a:r>
            <a:r>
              <a:rPr lang="nl-NL" sz="2000" dirty="0">
                <a:solidFill>
                  <a:srgbClr val="FFFFFF"/>
                </a:solidFill>
                <a:latin typeface="Calibri Light"/>
              </a:rPr>
              <a:t>Brede Regeling Combinatiefuncties en </a:t>
            </a:r>
            <a:r>
              <a:rPr lang="nl-NL" sz="2000" b="1" i="1" dirty="0">
                <a:solidFill>
                  <a:srgbClr val="FFFFFF"/>
                </a:solidFill>
                <a:latin typeface="Calibri Light"/>
              </a:rPr>
              <a:t>externe werkgevers </a:t>
            </a:r>
            <a:r>
              <a:rPr lang="nl-NL" sz="2000" dirty="0">
                <a:solidFill>
                  <a:srgbClr val="FFFFFF"/>
                </a:solidFill>
                <a:latin typeface="Calibri Light"/>
              </a:rPr>
              <a:t>die verantwoordelijk zijn voor de uitvoering van de BRC (</a:t>
            </a:r>
            <a:r>
              <a:rPr lang="nl-NL" sz="2000" b="1" i="1" dirty="0">
                <a:solidFill>
                  <a:srgbClr val="FFFFFF"/>
                </a:solidFill>
                <a:latin typeface="Calibri Light"/>
              </a:rPr>
              <a:t>hoger management, directies</a:t>
            </a:r>
            <a:r>
              <a:rPr lang="nl-NL" sz="2000" dirty="0">
                <a:solidFill>
                  <a:srgbClr val="FFFFFF"/>
                </a:solidFill>
                <a:latin typeface="Calibri Light"/>
              </a:rPr>
              <a:t>)</a:t>
            </a:r>
          </a:p>
          <a:p>
            <a:pPr>
              <a:buSzPts val="1999"/>
              <a:buBlip>
                <a:blip r:embed="rId4">
                  <a:extLst>
                    <a:ext uri="{96DAC541-7B7A-43D3-8B79-37D633B846F1}">
                      <asvg:svgBlip xmlns:asvg="http://schemas.microsoft.com/office/drawing/2016/SVG/main" r:embed="rId5"/>
                    </a:ext>
                  </a:extLst>
                </a:blip>
              </a:buBlip>
            </a:pPr>
            <a:r>
              <a:rPr lang="nl-NL" sz="1800" dirty="0">
                <a:solidFill>
                  <a:srgbClr val="FFFFFF"/>
                </a:solidFill>
                <a:latin typeface="Calibri Light"/>
              </a:rPr>
              <a:t>Wil je deelnemen aan de klankbordgroep/ontwerpsessie? Meld je dan voor 15 oktober aan op </a:t>
            </a:r>
            <a:r>
              <a:rPr lang="nl-NL" sz="1800" dirty="0">
                <a:latin typeface="Calibri Light"/>
                <a:hlinkClick r:id="rId6">
                  <a:extLst>
                    <a:ext uri="{A12FA001-AC4F-418D-AE19-62706E023703}">
                      <ahyp:hlinkClr xmlns:ahyp="http://schemas.microsoft.com/office/drawing/2018/hyperlinkcolor" val="tx"/>
                    </a:ext>
                  </a:extLst>
                </a:hlinkClick>
              </a:rPr>
              <a:t>LAB@sportengemeenten.nl</a:t>
            </a:r>
            <a:endParaRPr lang="nl-NL" sz="1800" dirty="0">
              <a:latin typeface="Calibri Light"/>
            </a:endParaRPr>
          </a:p>
          <a:p>
            <a:pPr lvl="1">
              <a:buSzPts val="1999"/>
              <a:buBlip>
                <a:blip r:embed="rId4">
                  <a:extLst>
                    <a:ext uri="{96DAC541-7B7A-43D3-8B79-37D633B846F1}">
                      <asvg:svgBlip xmlns:asvg="http://schemas.microsoft.com/office/drawing/2016/SVG/main" r:embed="rId5"/>
                    </a:ext>
                  </a:extLst>
                </a:blip>
              </a:buBlip>
            </a:pPr>
            <a:r>
              <a:rPr lang="nl-NL" sz="1600" dirty="0">
                <a:solidFill>
                  <a:srgbClr val="FFFFFF"/>
                </a:solidFill>
                <a:latin typeface="Calibri Light"/>
              </a:rPr>
              <a:t> Trainingen (online: 7 november van 9 tot 11 uur, maximaal 15 personen)</a:t>
            </a:r>
          </a:p>
          <a:p>
            <a:pPr lvl="1">
              <a:buSzPts val="1999"/>
              <a:buBlip>
                <a:blip r:embed="rId4">
                  <a:extLst>
                    <a:ext uri="{96DAC541-7B7A-43D3-8B79-37D633B846F1}">
                      <asvg:svgBlip xmlns:asvg="http://schemas.microsoft.com/office/drawing/2016/SVG/main" r:embed="rId5"/>
                    </a:ext>
                  </a:extLst>
                </a:blip>
              </a:buBlip>
            </a:pPr>
            <a:r>
              <a:rPr lang="nl-NL" sz="1600" dirty="0">
                <a:solidFill>
                  <a:srgbClr val="FFFFFF"/>
                </a:solidFill>
                <a:latin typeface="Calibri Light"/>
              </a:rPr>
              <a:t>Het dialoogspel (online: 14 november van 13 tot 15 uur, maximaal 8 personen)? </a:t>
            </a:r>
          </a:p>
          <a:p>
            <a:pPr lvl="1">
              <a:buSzPts val="1999"/>
              <a:buBlip>
                <a:blip r:embed="rId4">
                  <a:extLst>
                    <a:ext uri="{96DAC541-7B7A-43D3-8B79-37D633B846F1}">
                      <asvg:svgBlip xmlns:asvg="http://schemas.microsoft.com/office/drawing/2016/SVG/main" r:embed="rId5"/>
                    </a:ext>
                  </a:extLst>
                </a:blip>
              </a:buBlip>
            </a:pPr>
            <a:r>
              <a:rPr lang="nl-NL" sz="1600" dirty="0">
                <a:solidFill>
                  <a:srgbClr val="FFFFFF"/>
                </a:solidFill>
                <a:latin typeface="Calibri Light"/>
              </a:rPr>
              <a:t>Na afloop van alle Q&amp;A-sessies zullen we op basis van de aanmeldingen een terugkoppeling waarbij we als uitgangspunt een zo goed mogelijke afspiegeling van de praktijk nastreven.</a:t>
            </a:r>
          </a:p>
          <a:p>
            <a:pPr>
              <a:buSzPts val="1999"/>
              <a:buBlip>
                <a:blip r:embed="rId4">
                  <a:extLst>
                    <a:ext uri="{96DAC541-7B7A-43D3-8B79-37D633B846F1}">
                      <asvg:svgBlip xmlns:asvg="http://schemas.microsoft.com/office/drawing/2016/SVG/main" r:embed="rId5"/>
                    </a:ext>
                  </a:extLst>
                </a:blip>
              </a:buBlip>
            </a:pPr>
            <a:endParaRPr lang="nl-NL" sz="2000" dirty="0">
              <a:solidFill>
                <a:srgbClr val="FFFFFF"/>
              </a:solidFill>
              <a:latin typeface="Calibri Light"/>
            </a:endParaRPr>
          </a:p>
        </p:txBody>
      </p:sp>
      <p:sp>
        <p:nvSpPr>
          <p:cNvPr id="8" name="Titel 1">
            <a:extLst>
              <a:ext uri="{FF2B5EF4-FFF2-40B4-BE49-F238E27FC236}">
                <a16:creationId xmlns:a16="http://schemas.microsoft.com/office/drawing/2014/main" id="{6D798436-5793-4106-A015-F75D76D35B48}"/>
              </a:ext>
            </a:extLst>
          </p:cNvPr>
          <p:cNvSpPr txBox="1"/>
          <p:nvPr/>
        </p:nvSpPr>
        <p:spPr>
          <a:xfrm>
            <a:off x="5699642" y="-194746"/>
            <a:ext cx="5314538" cy="1325559"/>
          </a:xfrm>
          <a:prstGeom prst="rect">
            <a:avLst/>
          </a:prstGeom>
          <a:noFill/>
          <a:ln cap="flat">
            <a:noFill/>
          </a:ln>
        </p:spPr>
        <p:txBody>
          <a:bodyPr vert="horz" wrap="square" lIns="91440" tIns="45720" rIns="91440" bIns="45720" anchor="ctr" anchorCtr="1" compatLnSpc="1">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r>
              <a:rPr kumimoji="0" lang="en-US" sz="3600" b="1" i="0" u="none" strike="noStrike" kern="1200" cap="none" spc="0" normalizeH="0" baseline="0" noProof="0" dirty="0" err="1">
                <a:ln>
                  <a:noFill/>
                </a:ln>
                <a:solidFill>
                  <a:srgbClr val="FFFFFF"/>
                </a:solidFill>
                <a:effectLst/>
                <a:uLnTx/>
                <a:uFillTx/>
                <a:latin typeface="Calibri"/>
                <a:ea typeface="+mn-ea"/>
                <a:cs typeface="+mn-cs"/>
              </a:rPr>
              <a:t>Overige</a:t>
            </a:r>
            <a:r>
              <a:rPr kumimoji="0" lang="en-US" sz="3600" b="1" i="0" u="none" strike="noStrike" kern="1200" cap="none" spc="0" normalizeH="0" baseline="0" noProof="0" dirty="0">
                <a:ln>
                  <a:noFill/>
                </a:ln>
                <a:solidFill>
                  <a:srgbClr val="FFFFFF"/>
                </a:solidFill>
                <a:effectLst/>
                <a:uLnTx/>
                <a:uFillTx/>
                <a:latin typeface="Calibri"/>
                <a:ea typeface="+mn-ea"/>
                <a:cs typeface="+mn-cs"/>
              </a:rPr>
              <a:t> </a:t>
            </a:r>
            <a:r>
              <a:rPr kumimoji="0" lang="en-US" sz="3600" b="1" i="0" u="none" strike="noStrike" kern="1200" cap="none" spc="0" normalizeH="0" baseline="0" noProof="0" dirty="0" err="1">
                <a:ln>
                  <a:noFill/>
                </a:ln>
                <a:solidFill>
                  <a:srgbClr val="FFFFFF"/>
                </a:solidFill>
                <a:effectLst/>
                <a:uLnTx/>
                <a:uFillTx/>
                <a:latin typeface="Calibri"/>
                <a:ea typeface="+mn-ea"/>
                <a:cs typeface="+mn-cs"/>
              </a:rPr>
              <a:t>ondersteuning</a:t>
            </a:r>
            <a:endParaRPr kumimoji="0" lang="en-US" sz="36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5" name="Afbeelding 4">
            <a:extLst>
              <a:ext uri="{FF2B5EF4-FFF2-40B4-BE49-F238E27FC236}">
                <a16:creationId xmlns:a16="http://schemas.microsoft.com/office/drawing/2014/main" id="{A1489610-2586-626A-837F-4B2AB220AFC7}"/>
              </a:ext>
            </a:extLst>
          </p:cNvPr>
          <p:cNvPicPr>
            <a:picLocks noChangeAspect="1"/>
          </p:cNvPicPr>
          <p:nvPr/>
        </p:nvPicPr>
        <p:blipFill>
          <a:blip r:embed="rId7"/>
          <a:stretch>
            <a:fillRect/>
          </a:stretch>
        </p:blipFill>
        <p:spPr>
          <a:xfrm>
            <a:off x="-1" y="4033084"/>
            <a:ext cx="5022073" cy="2824916"/>
          </a:xfrm>
          <a:prstGeom prst="rect">
            <a:avLst/>
          </a:prstGeom>
        </p:spPr>
      </p:pic>
    </p:spTree>
    <p:extLst>
      <p:ext uri="{BB962C8B-B14F-4D97-AF65-F5344CB8AC3E}">
        <p14:creationId xmlns:p14="http://schemas.microsoft.com/office/powerpoint/2010/main" val="137346690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a:extLst>
              <a:ext uri="{FF2B5EF4-FFF2-40B4-BE49-F238E27FC236}">
                <a16:creationId xmlns:a16="http://schemas.microsoft.com/office/drawing/2014/main" id="{14ACEE4F-F518-4BC8-9611-233BDEEEEA00}"/>
              </a:ext>
            </a:extLst>
          </p:cNvPr>
          <p:cNvSpPr>
            <a:spLocks noMove="1" noResize="1"/>
          </p:cNvSpPr>
          <p:nvPr/>
        </p:nvSpPr>
        <p:spPr>
          <a:xfrm>
            <a:off x="0" y="4485735"/>
            <a:ext cx="12191996" cy="2372264"/>
          </a:xfrm>
          <a:prstGeom prst="rect">
            <a:avLst/>
          </a:prstGeom>
          <a:solidFill>
            <a:srgbClr val="4472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62C49023-4D5F-43B3-8DB0-275CB42BF223}"/>
              </a:ext>
            </a:extLst>
          </p:cNvPr>
          <p:cNvSpPr txBox="1">
            <a:spLocks noGrp="1"/>
          </p:cNvSpPr>
          <p:nvPr>
            <p:ph type="title"/>
          </p:nvPr>
        </p:nvSpPr>
        <p:spPr>
          <a:xfrm>
            <a:off x="838203" y="5671867"/>
            <a:ext cx="10515600" cy="932688"/>
          </a:xfrm>
        </p:spPr>
        <p:txBody>
          <a:bodyPr anchor="b" anchorCtr="1">
            <a:normAutofit fontScale="90000"/>
          </a:bodyPr>
          <a:lstStyle/>
          <a:p>
            <a:pPr lvl="0" algn="ctr"/>
            <a:r>
              <a:rPr lang="en-US" sz="3200" b="1" dirty="0">
                <a:solidFill>
                  <a:srgbClr val="FFFFFF"/>
                </a:solidFill>
                <a:latin typeface="Calibri"/>
              </a:rPr>
              <a:t>RUIMTE VOOR VRAGEN / Q&amp;A-SESSIE</a:t>
            </a:r>
            <a:br>
              <a:rPr lang="en-US" sz="3200" b="1" dirty="0">
                <a:solidFill>
                  <a:srgbClr val="FFFFFF"/>
                </a:solidFill>
                <a:latin typeface="Calibri"/>
              </a:rPr>
            </a:br>
            <a:br>
              <a:rPr lang="en-US" sz="3200" b="1" dirty="0">
                <a:solidFill>
                  <a:srgbClr val="FFFFFF"/>
                </a:solidFill>
                <a:latin typeface="Calibri"/>
              </a:rPr>
            </a:br>
            <a:r>
              <a:rPr lang="nl-NL" sz="2400" b="1" i="1" dirty="0">
                <a:solidFill>
                  <a:srgbClr val="FFFFFF"/>
                </a:solidFill>
              </a:rPr>
              <a:t>Heb je extra ondersteuning nodig? </a:t>
            </a:r>
            <a:br>
              <a:rPr lang="nl-NL" sz="2400" b="1" i="1" dirty="0">
                <a:solidFill>
                  <a:srgbClr val="FFFFFF"/>
                </a:solidFill>
              </a:rPr>
            </a:br>
            <a:r>
              <a:rPr lang="nl-NL" sz="2400" b="1" i="1" dirty="0">
                <a:solidFill>
                  <a:srgbClr val="FFFFFF"/>
                </a:solidFill>
              </a:rPr>
              <a:t>Zie de leeswijzer en stappenplan op: </a:t>
            </a:r>
            <a:r>
              <a:rPr lang="nl-NL" sz="2400" b="1" i="1" dirty="0" err="1">
                <a:solidFill>
                  <a:srgbClr val="FFFFFF"/>
                </a:solidFill>
              </a:rPr>
              <a:t>https</a:t>
            </a:r>
            <a:r>
              <a:rPr lang="nl-NL" sz="2400" b="1" i="1" dirty="0">
                <a:solidFill>
                  <a:srgbClr val="FFFFFF"/>
                </a:solidFill>
              </a:rPr>
              <a:t>://</a:t>
            </a:r>
            <a:r>
              <a:rPr lang="nl-NL" sz="2400" b="1" i="1" dirty="0" err="1">
                <a:solidFill>
                  <a:srgbClr val="FFFFFF"/>
                </a:solidFill>
              </a:rPr>
              <a:t>sportindebuurt.nl</a:t>
            </a:r>
            <a:r>
              <a:rPr lang="nl-NL" sz="2400" b="1" i="1" dirty="0">
                <a:solidFill>
                  <a:srgbClr val="FFFFFF"/>
                </a:solidFill>
              </a:rPr>
              <a:t>/professionalisering/</a:t>
            </a:r>
            <a:r>
              <a:rPr lang="nl-NL" sz="2400" b="1" i="1" dirty="0" err="1">
                <a:solidFill>
                  <a:srgbClr val="FFFFFF"/>
                </a:solidFill>
              </a:rPr>
              <a:t>carrierepad</a:t>
            </a:r>
            <a:r>
              <a:rPr lang="nl-NL" sz="2400" b="1" i="1" dirty="0">
                <a:solidFill>
                  <a:srgbClr val="FFFFFF"/>
                </a:solidFill>
              </a:rPr>
              <a:t>/</a:t>
            </a:r>
            <a:br>
              <a:rPr lang="nl-NL" sz="2400" b="1" i="1" dirty="0">
                <a:solidFill>
                  <a:srgbClr val="FFFFFF"/>
                </a:solidFill>
              </a:rPr>
            </a:br>
            <a:r>
              <a:rPr lang="nl-NL" sz="2400" b="1" i="1" dirty="0">
                <a:solidFill>
                  <a:srgbClr val="FFFFFF"/>
                </a:solidFill>
              </a:rPr>
              <a:t>Of stuur een mail naar: </a:t>
            </a:r>
            <a:r>
              <a:rPr lang="nl-NL" sz="2400" b="1" i="1" dirty="0">
                <a:solidFill>
                  <a:schemeClr val="bg1"/>
                </a:solidFill>
                <a:hlinkClick r:id="rId2">
                  <a:extLst>
                    <a:ext uri="{A12FA001-AC4F-418D-AE19-62706E023703}">
                      <ahyp:hlinkClr xmlns:ahyp="http://schemas.microsoft.com/office/drawing/2018/hyperlinkcolor" val="tx"/>
                    </a:ext>
                  </a:extLst>
                </a:hlinkClick>
              </a:rPr>
              <a:t>LAB@sportengemeenten.nl</a:t>
            </a:r>
            <a:br>
              <a:rPr lang="nl-NL" sz="2400" b="1" i="1" dirty="0">
                <a:solidFill>
                  <a:srgbClr val="FFFFFF"/>
                </a:solidFill>
              </a:rPr>
            </a:br>
            <a:endParaRPr lang="en-US" sz="3200" b="1" i="1" dirty="0">
              <a:solidFill>
                <a:srgbClr val="FFFFFF"/>
              </a:solidFill>
              <a:latin typeface="Calibri"/>
            </a:endParaRPr>
          </a:p>
        </p:txBody>
      </p:sp>
      <p:pic>
        <p:nvPicPr>
          <p:cNvPr id="7" name="Afbeelding 6">
            <a:extLst>
              <a:ext uri="{FF2B5EF4-FFF2-40B4-BE49-F238E27FC236}">
                <a16:creationId xmlns:a16="http://schemas.microsoft.com/office/drawing/2014/main" id="{0DBBB9F6-63BD-7884-BC7B-0786DFE32C79}"/>
              </a:ext>
            </a:extLst>
          </p:cNvPr>
          <p:cNvPicPr>
            <a:picLocks noChangeAspect="1"/>
          </p:cNvPicPr>
          <p:nvPr/>
        </p:nvPicPr>
        <p:blipFill>
          <a:blip r:embed="rId3"/>
          <a:srcRect l="10119" r="4473" b="-3"/>
          <a:stretch>
            <a:fillRect/>
          </a:stretch>
        </p:blipFill>
        <p:spPr>
          <a:xfrm>
            <a:off x="4099649" y="379420"/>
            <a:ext cx="3835488" cy="3985689"/>
          </a:xfrm>
          <a:prstGeom prst="rect">
            <a:avLst/>
          </a:prstGeom>
          <a:solidFill>
            <a:schemeClr val="accent1"/>
          </a:solid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E3EEFC36-7532-4D6D-BF87-DAB296B683D1}"/>
              </a:ext>
            </a:extLst>
          </p:cNvPr>
          <p:cNvPicPr>
            <a:picLocks noChangeAspect="1"/>
          </p:cNvPicPr>
          <p:nvPr/>
        </p:nvPicPr>
        <p:blipFill>
          <a:blip r:embed="rId2"/>
          <a:srcRect l="10119" r="4473" b="-3"/>
          <a:stretch>
            <a:fillRect/>
          </a:stretch>
        </p:blipFill>
        <p:spPr>
          <a:xfrm>
            <a:off x="321733" y="468034"/>
            <a:ext cx="3835488" cy="3985689"/>
          </a:xfrm>
          <a:prstGeom prst="rect">
            <a:avLst/>
          </a:prstGeom>
          <a:solidFill>
            <a:schemeClr val="accent1"/>
          </a:solidFill>
        </p:spPr>
      </p:pic>
      <p:sp>
        <p:nvSpPr>
          <p:cNvPr id="8" name="Tijdelijke aanduiding voor inhoud 2">
            <a:extLst>
              <a:ext uri="{FF2B5EF4-FFF2-40B4-BE49-F238E27FC236}">
                <a16:creationId xmlns:a16="http://schemas.microsoft.com/office/drawing/2014/main" id="{8172FF43-BDFB-47C1-95C3-2B81FAA06F3E}"/>
              </a:ext>
            </a:extLst>
          </p:cNvPr>
          <p:cNvSpPr txBox="1">
            <a:spLocks noGrp="1"/>
          </p:cNvSpPr>
          <p:nvPr>
            <p:ph idx="1"/>
          </p:nvPr>
        </p:nvSpPr>
        <p:spPr>
          <a:xfrm>
            <a:off x="5609222" y="1747663"/>
            <a:ext cx="6274969" cy="3778493"/>
          </a:xfrm>
        </p:spPr>
        <p:txBody>
          <a:bodyPr>
            <a:noAutofit/>
          </a:bodyPr>
          <a:lstStyle/>
          <a:p>
            <a:pPr lvl="0">
              <a:buSzPts val="1999"/>
              <a:buBlip>
                <a:blip r:embed="rId3">
                  <a:extLst>
                    <a:ext uri="{96DAC541-7B7A-43D3-8B79-37D633B846F1}">
                      <asvg:svgBlip xmlns:asvg="http://schemas.microsoft.com/office/drawing/2016/SVG/main" r:embed="rId4"/>
                    </a:ext>
                  </a:extLst>
                </a:blip>
              </a:buBlip>
            </a:pPr>
            <a:r>
              <a:rPr lang="nl-NL" sz="1800" dirty="0">
                <a:solidFill>
                  <a:srgbClr val="FFFFFF"/>
                </a:solidFill>
                <a:latin typeface="+mj-lt"/>
              </a:rPr>
              <a:t>De </a:t>
            </a:r>
            <a:r>
              <a:rPr lang="nl-NL" sz="1800" b="1" dirty="0">
                <a:solidFill>
                  <a:srgbClr val="FFFFFF"/>
                </a:solidFill>
                <a:latin typeface="+mj-lt"/>
              </a:rPr>
              <a:t>kwaliteit, professionaliteit en vakbekwaamheid </a:t>
            </a:r>
            <a:r>
              <a:rPr lang="nl-NL" sz="1800" dirty="0">
                <a:solidFill>
                  <a:srgbClr val="FFFFFF"/>
                </a:solidFill>
                <a:latin typeface="+mj-lt"/>
              </a:rPr>
              <a:t>van  te bevorderen. </a:t>
            </a:r>
          </a:p>
          <a:p>
            <a:pPr lvl="0">
              <a:buSzPts val="1999"/>
              <a:buBlip>
                <a:blip r:embed="rId3">
                  <a:extLst>
                    <a:ext uri="{96DAC541-7B7A-43D3-8B79-37D633B846F1}">
                      <asvg:svgBlip xmlns:asvg="http://schemas.microsoft.com/office/drawing/2016/SVG/main" r:embed="rId4"/>
                    </a:ext>
                  </a:extLst>
                </a:blip>
              </a:buBlip>
            </a:pPr>
            <a:r>
              <a:rPr lang="nl-NL" sz="1800" dirty="0">
                <a:solidFill>
                  <a:srgbClr val="FFFFFF"/>
                </a:solidFill>
                <a:latin typeface="+mj-lt"/>
              </a:rPr>
              <a:t>Het hanteren van een gemeenschappelijke meetlat draagt bij aan een </a:t>
            </a:r>
            <a:r>
              <a:rPr lang="nl-NL" sz="1800" b="1" dirty="0">
                <a:solidFill>
                  <a:srgbClr val="FFFFFF"/>
                </a:solidFill>
                <a:latin typeface="+mj-lt"/>
              </a:rPr>
              <a:t>eerlijk speelveld</a:t>
            </a:r>
            <a:r>
              <a:rPr lang="nl-NL" sz="1800" dirty="0">
                <a:solidFill>
                  <a:srgbClr val="FFFFFF"/>
                </a:solidFill>
                <a:latin typeface="+mj-lt"/>
              </a:rPr>
              <a:t>. Een speelveld waarin werkgevers (die onder de CAO Sport vallen) voor vergelijkbare werkzaamheden hetzelfde belonen.</a:t>
            </a:r>
          </a:p>
          <a:p>
            <a:pPr lvl="0">
              <a:buSzPts val="1999"/>
              <a:buBlip>
                <a:blip r:embed="rId3">
                  <a:extLst>
                    <a:ext uri="{96DAC541-7B7A-43D3-8B79-37D633B846F1}">
                      <asvg:svgBlip xmlns:asvg="http://schemas.microsoft.com/office/drawing/2016/SVG/main" r:embed="rId4"/>
                    </a:ext>
                  </a:extLst>
                </a:blip>
              </a:buBlip>
            </a:pPr>
            <a:r>
              <a:rPr lang="nl-NL" sz="1800" dirty="0">
                <a:solidFill>
                  <a:srgbClr val="FFFFFF"/>
                </a:solidFill>
                <a:latin typeface="+mj-lt"/>
              </a:rPr>
              <a:t>Daarnaast wordt ook </a:t>
            </a:r>
            <a:r>
              <a:rPr lang="nl-NL" sz="1800" b="1" dirty="0">
                <a:solidFill>
                  <a:srgbClr val="FFFFFF"/>
                </a:solidFill>
                <a:latin typeface="+mj-lt"/>
              </a:rPr>
              <a:t>mobiliteit </a:t>
            </a:r>
            <a:r>
              <a:rPr lang="nl-NL" sz="1800" dirty="0">
                <a:solidFill>
                  <a:srgbClr val="FFFFFF"/>
                </a:solidFill>
                <a:latin typeface="+mj-lt"/>
              </a:rPr>
              <a:t>tussen werkgevers en een betere </a:t>
            </a:r>
            <a:r>
              <a:rPr lang="nl-NL" sz="1800" b="1" dirty="0">
                <a:solidFill>
                  <a:srgbClr val="FFFFFF"/>
                </a:solidFill>
                <a:latin typeface="+mj-lt"/>
              </a:rPr>
              <a:t>aansluiting tussen opleiding/onderwijs en praktijk </a:t>
            </a:r>
            <a:r>
              <a:rPr lang="nl-NL" sz="1800" dirty="0">
                <a:solidFill>
                  <a:srgbClr val="FFFFFF"/>
                </a:solidFill>
                <a:latin typeface="+mj-lt"/>
              </a:rPr>
              <a:t>door dit instrument mogelijk gemaakt. </a:t>
            </a:r>
          </a:p>
        </p:txBody>
      </p:sp>
      <p:sp>
        <p:nvSpPr>
          <p:cNvPr id="10" name="Titel 1">
            <a:extLst>
              <a:ext uri="{FF2B5EF4-FFF2-40B4-BE49-F238E27FC236}">
                <a16:creationId xmlns:a16="http://schemas.microsoft.com/office/drawing/2014/main" id="{F9428A0F-A867-41C8-BC62-DC8666F16700}"/>
              </a:ext>
            </a:extLst>
          </p:cNvPr>
          <p:cNvSpPr txBox="1"/>
          <p:nvPr/>
        </p:nvSpPr>
        <p:spPr>
          <a:xfrm>
            <a:off x="5609222" y="183565"/>
            <a:ext cx="5314538" cy="1325559"/>
          </a:xfrm>
          <a:prstGeom prst="rect">
            <a:avLst/>
          </a:prstGeom>
          <a:noFill/>
          <a:ln cap="flat">
            <a:noFill/>
          </a:ln>
        </p:spPr>
        <p:txBody>
          <a:bodyPr vert="horz" wrap="square" lIns="91440" tIns="45720" rIns="91440" bIns="45720" anchor="ctr" anchorCtr="1" compatLnSpc="1">
            <a:normAutofit/>
          </a:bodyPr>
          <a:lstStyle/>
          <a:p>
            <a:pPr marL="0" marR="0" lvl="0" indent="0" algn="ctr"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3600" b="1" i="0" u="none" strike="noStrike" kern="1200" cap="none" spc="0" baseline="0" dirty="0">
                <a:solidFill>
                  <a:srgbClr val="FFFFFF"/>
                </a:solidFill>
                <a:uFillTx/>
                <a:latin typeface="Calibri"/>
              </a:rPr>
              <a:t>DOELSTELLING VAN D</a:t>
            </a:r>
            <a:r>
              <a:rPr lang="en-US" sz="3600" b="1" dirty="0">
                <a:solidFill>
                  <a:srgbClr val="FFFFFF"/>
                </a:solidFill>
                <a:latin typeface="Calibri"/>
              </a:rPr>
              <a:t>E</a:t>
            </a:r>
            <a:r>
              <a:rPr lang="en-US" sz="3600" b="1" i="0" u="none" strike="noStrike" kern="1200" cap="none" spc="0" baseline="0" dirty="0">
                <a:solidFill>
                  <a:srgbClr val="FFFFFF"/>
                </a:solidFill>
                <a:uFillTx/>
                <a:latin typeface="Calibri"/>
              </a:rPr>
              <a:t> CARRI</a:t>
            </a:r>
            <a:r>
              <a:rPr lang="nl-NL" sz="3600" b="1" i="0" u="none" strike="noStrike" kern="1200" cap="none" spc="0" baseline="0" dirty="0">
                <a:solidFill>
                  <a:srgbClr val="FFFFFF"/>
                </a:solidFill>
                <a:uFillTx/>
                <a:latin typeface="Calibri"/>
              </a:rPr>
              <a:t>È</a:t>
            </a:r>
            <a:r>
              <a:rPr lang="en-US" sz="3600" b="1" i="0" u="none" strike="noStrike" kern="1200" cap="none" spc="0" baseline="0" dirty="0">
                <a:solidFill>
                  <a:srgbClr val="FFFFFF"/>
                </a:solidFill>
                <a:uFillTx/>
                <a:latin typeface="Calibri"/>
              </a:rPr>
              <a:t>REPADEN</a:t>
            </a:r>
          </a:p>
        </p:txBody>
      </p:sp>
    </p:spTree>
    <p:extLst>
      <p:ext uri="{BB962C8B-B14F-4D97-AF65-F5344CB8AC3E}">
        <p14:creationId xmlns:p14="http://schemas.microsoft.com/office/powerpoint/2010/main" val="230870161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E3EEFC36-7532-4D6D-BF87-DAB296B683D1}"/>
              </a:ext>
            </a:extLst>
          </p:cNvPr>
          <p:cNvPicPr>
            <a:picLocks noChangeAspect="1"/>
          </p:cNvPicPr>
          <p:nvPr/>
        </p:nvPicPr>
        <p:blipFill>
          <a:blip r:embed="rId2"/>
          <a:srcRect l="10119" r="4473" b="-3"/>
          <a:stretch>
            <a:fillRect/>
          </a:stretch>
        </p:blipFill>
        <p:spPr>
          <a:xfrm>
            <a:off x="321733" y="468034"/>
            <a:ext cx="3835488" cy="3985689"/>
          </a:xfrm>
          <a:prstGeom prst="rect">
            <a:avLst/>
          </a:prstGeom>
          <a:solidFill>
            <a:schemeClr val="accent1"/>
          </a:solidFill>
        </p:spPr>
      </p:pic>
      <p:sp>
        <p:nvSpPr>
          <p:cNvPr id="10" name="Titel 1">
            <a:extLst>
              <a:ext uri="{FF2B5EF4-FFF2-40B4-BE49-F238E27FC236}">
                <a16:creationId xmlns:a16="http://schemas.microsoft.com/office/drawing/2014/main" id="{F9428A0F-A867-41C8-BC62-DC8666F16700}"/>
              </a:ext>
            </a:extLst>
          </p:cNvPr>
          <p:cNvSpPr txBox="1"/>
          <p:nvPr/>
        </p:nvSpPr>
        <p:spPr>
          <a:xfrm>
            <a:off x="5269134" y="180218"/>
            <a:ext cx="6264442" cy="1325559"/>
          </a:xfrm>
          <a:prstGeom prst="rect">
            <a:avLst/>
          </a:prstGeom>
          <a:noFill/>
          <a:ln cap="flat">
            <a:noFill/>
          </a:ln>
        </p:spPr>
        <p:txBody>
          <a:bodyPr vert="horz" wrap="square" lIns="91440" tIns="45720" rIns="91440" bIns="45720" anchor="ctr" anchorCtr="1" compatLnSpc="1">
            <a:normAutofit/>
          </a:bodyPr>
          <a:lstStyle/>
          <a:p>
            <a:pPr marL="0" marR="0" lvl="0" indent="0" algn="ctr"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nl-NL" sz="3600" b="1" i="0" u="none" strike="noStrike" kern="1200" cap="none" spc="0" baseline="0" dirty="0">
                <a:solidFill>
                  <a:srgbClr val="FFFFFF"/>
                </a:solidFill>
                <a:uFillTx/>
                <a:latin typeface="Calibri"/>
              </a:rPr>
              <a:t>OVERZICHT </a:t>
            </a:r>
            <a:r>
              <a:rPr lang="en-US" sz="3600" b="1" i="0" u="none" strike="noStrike" kern="1200" cap="none" spc="0" baseline="0" dirty="0">
                <a:solidFill>
                  <a:srgbClr val="FFFFFF"/>
                </a:solidFill>
                <a:uFillTx/>
                <a:latin typeface="Calibri"/>
              </a:rPr>
              <a:t>CARRI</a:t>
            </a:r>
            <a:r>
              <a:rPr lang="nl-NL" sz="3600" b="1" i="0" u="none" strike="noStrike" kern="1200" cap="none" spc="0" baseline="0" dirty="0">
                <a:solidFill>
                  <a:srgbClr val="FFFFFF"/>
                </a:solidFill>
                <a:uFillTx/>
                <a:latin typeface="Calibri"/>
              </a:rPr>
              <a:t>È</a:t>
            </a:r>
            <a:r>
              <a:rPr lang="en-US" sz="3600" b="1" i="0" u="none" strike="noStrike" kern="1200" cap="none" spc="0" baseline="0" dirty="0">
                <a:solidFill>
                  <a:srgbClr val="FFFFFF"/>
                </a:solidFill>
                <a:uFillTx/>
                <a:latin typeface="Calibri"/>
              </a:rPr>
              <a:t>REPADEN</a:t>
            </a:r>
            <a:r>
              <a:rPr lang="en-US" sz="3600" b="1" dirty="0">
                <a:solidFill>
                  <a:srgbClr val="FFFFFF"/>
                </a:solidFill>
                <a:latin typeface="Calibri"/>
              </a:rPr>
              <a:t> (1) </a:t>
            </a:r>
            <a:endParaRPr lang="en-US" sz="3600" b="1" i="0" u="none" strike="noStrike" kern="1200" cap="none" spc="0" baseline="0" dirty="0">
              <a:solidFill>
                <a:srgbClr val="FFFFFF"/>
              </a:solidFill>
              <a:uFillTx/>
              <a:latin typeface="Calibri"/>
            </a:endParaRPr>
          </a:p>
        </p:txBody>
      </p:sp>
      <p:pic>
        <p:nvPicPr>
          <p:cNvPr id="2050" name="Picture 2" descr="Overzicht LAB Profielen">
            <a:extLst>
              <a:ext uri="{FF2B5EF4-FFF2-40B4-BE49-F238E27FC236}">
                <a16:creationId xmlns:a16="http://schemas.microsoft.com/office/drawing/2014/main" id="{2D8D4F8B-320D-9DBB-C1E1-AA101373394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1500" y="2460878"/>
            <a:ext cx="8920925" cy="423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82926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E3EEFC36-7532-4D6D-BF87-DAB296B683D1}"/>
              </a:ext>
            </a:extLst>
          </p:cNvPr>
          <p:cNvPicPr>
            <a:picLocks noChangeAspect="1"/>
          </p:cNvPicPr>
          <p:nvPr/>
        </p:nvPicPr>
        <p:blipFill>
          <a:blip r:embed="rId2"/>
          <a:srcRect l="10119" r="4473" b="-3"/>
          <a:stretch>
            <a:fillRect/>
          </a:stretch>
        </p:blipFill>
        <p:spPr>
          <a:xfrm>
            <a:off x="321733" y="468034"/>
            <a:ext cx="3835488" cy="3985689"/>
          </a:xfrm>
          <a:prstGeom prst="rect">
            <a:avLst/>
          </a:prstGeom>
          <a:solidFill>
            <a:schemeClr val="accent1"/>
          </a:solidFill>
        </p:spPr>
      </p:pic>
      <p:sp>
        <p:nvSpPr>
          <p:cNvPr id="10" name="Titel 1">
            <a:extLst>
              <a:ext uri="{FF2B5EF4-FFF2-40B4-BE49-F238E27FC236}">
                <a16:creationId xmlns:a16="http://schemas.microsoft.com/office/drawing/2014/main" id="{F9428A0F-A867-41C8-BC62-DC8666F16700}"/>
              </a:ext>
            </a:extLst>
          </p:cNvPr>
          <p:cNvSpPr txBox="1"/>
          <p:nvPr/>
        </p:nvSpPr>
        <p:spPr>
          <a:xfrm>
            <a:off x="5171137" y="217731"/>
            <a:ext cx="6296590" cy="1325559"/>
          </a:xfrm>
          <a:prstGeom prst="rect">
            <a:avLst/>
          </a:prstGeom>
          <a:noFill/>
          <a:ln cap="flat">
            <a:noFill/>
          </a:ln>
        </p:spPr>
        <p:txBody>
          <a:bodyPr vert="horz" wrap="square" lIns="91440" tIns="45720" rIns="91440" bIns="45720" anchor="ctr" anchorCtr="1" compatLnSpc="1">
            <a:normAutofit/>
          </a:bodyPr>
          <a:lstStyle/>
          <a:p>
            <a:pPr marL="0" marR="0" lvl="0" indent="0" algn="ctr"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nl-NL" sz="3600" b="1" i="0" u="none" strike="noStrike" kern="1200" cap="none" spc="0" baseline="0" dirty="0">
                <a:solidFill>
                  <a:srgbClr val="FFFFFF"/>
                </a:solidFill>
                <a:uFillTx/>
                <a:latin typeface="Calibri"/>
              </a:rPr>
              <a:t>OVERZICHT </a:t>
            </a:r>
            <a:r>
              <a:rPr lang="en-US" sz="3600" b="1" i="0" u="none" strike="noStrike" kern="1200" cap="none" spc="0" baseline="0" dirty="0">
                <a:solidFill>
                  <a:srgbClr val="FFFFFF"/>
                </a:solidFill>
                <a:uFillTx/>
                <a:latin typeface="Calibri"/>
              </a:rPr>
              <a:t>CARRI</a:t>
            </a:r>
            <a:r>
              <a:rPr lang="nl-NL" sz="3600" b="1" i="0" u="none" strike="noStrike" kern="1200" cap="none" spc="0" baseline="0" dirty="0">
                <a:solidFill>
                  <a:srgbClr val="FFFFFF"/>
                </a:solidFill>
                <a:uFillTx/>
                <a:latin typeface="Calibri"/>
              </a:rPr>
              <a:t>È</a:t>
            </a:r>
            <a:r>
              <a:rPr lang="en-US" sz="3600" b="1" i="0" u="none" strike="noStrike" kern="1200" cap="none" spc="0" baseline="0" dirty="0">
                <a:solidFill>
                  <a:srgbClr val="FFFFFF"/>
                </a:solidFill>
                <a:uFillTx/>
                <a:latin typeface="Calibri"/>
              </a:rPr>
              <a:t>REPADEN (2)</a:t>
            </a:r>
          </a:p>
        </p:txBody>
      </p:sp>
      <p:pic>
        <p:nvPicPr>
          <p:cNvPr id="3074" name="Picture 2" descr="lab profielen trechter">
            <a:extLst>
              <a:ext uri="{FF2B5EF4-FFF2-40B4-BE49-F238E27FC236}">
                <a16:creationId xmlns:a16="http://schemas.microsoft.com/office/drawing/2014/main" id="{6A9AC790-6DD7-DA45-171C-F8057DC4A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44" y="1898233"/>
            <a:ext cx="8949955" cy="495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61244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E3EEFC36-7532-4D6D-BF87-DAB296B683D1}"/>
              </a:ext>
            </a:extLst>
          </p:cNvPr>
          <p:cNvPicPr>
            <a:picLocks noChangeAspect="1"/>
          </p:cNvPicPr>
          <p:nvPr/>
        </p:nvPicPr>
        <p:blipFill>
          <a:blip r:embed="rId2"/>
          <a:srcRect l="10119" r="4473" b="-3"/>
          <a:stretch>
            <a:fillRect/>
          </a:stretch>
        </p:blipFill>
        <p:spPr>
          <a:xfrm>
            <a:off x="321733" y="468034"/>
            <a:ext cx="3835488" cy="3985689"/>
          </a:xfrm>
          <a:prstGeom prst="rect">
            <a:avLst/>
          </a:prstGeom>
          <a:solidFill>
            <a:schemeClr val="accent1"/>
          </a:solidFill>
        </p:spPr>
      </p:pic>
      <p:sp>
        <p:nvSpPr>
          <p:cNvPr id="7" name="Tijdelijke aanduiding voor inhoud 2">
            <a:extLst>
              <a:ext uri="{FF2B5EF4-FFF2-40B4-BE49-F238E27FC236}">
                <a16:creationId xmlns:a16="http://schemas.microsoft.com/office/drawing/2014/main" id="{B4361237-A64C-4962-9E8A-AF8A73C4D7DB}"/>
              </a:ext>
            </a:extLst>
          </p:cNvPr>
          <p:cNvSpPr txBox="1">
            <a:spLocks noGrp="1"/>
          </p:cNvSpPr>
          <p:nvPr>
            <p:ph idx="1"/>
          </p:nvPr>
        </p:nvSpPr>
        <p:spPr>
          <a:xfrm>
            <a:off x="5713472" y="1509125"/>
            <a:ext cx="6274969" cy="3375919"/>
          </a:xfrm>
        </p:spPr>
        <p:txBody>
          <a:bodyPr>
            <a:noAutofit/>
          </a:bodyPr>
          <a:lstStyle/>
          <a:p>
            <a:pPr lvl="0">
              <a:buSzPts val="1999"/>
              <a:buBlip>
                <a:blip r:embed="rId3">
                  <a:extLst>
                    <a:ext uri="{96DAC541-7B7A-43D3-8B79-37D633B846F1}">
                      <asvg:svgBlip xmlns:asvg="http://schemas.microsoft.com/office/drawing/2016/SVG/main" r:embed="rId4"/>
                    </a:ext>
                  </a:extLst>
                </a:blip>
              </a:buBlip>
            </a:pPr>
            <a:r>
              <a:rPr lang="nl-NL" sz="2000" dirty="0">
                <a:solidFill>
                  <a:srgbClr val="FFFFFF"/>
                </a:solidFill>
                <a:latin typeface="Calibri Light"/>
              </a:rPr>
              <a:t>Wat zijn resultaatgerichte functieomschrijvingen?</a:t>
            </a:r>
          </a:p>
          <a:p>
            <a:pPr lvl="0">
              <a:buSzPts val="1999"/>
              <a:buBlip>
                <a:blip r:embed="rId3">
                  <a:extLst>
                    <a:ext uri="{96DAC541-7B7A-43D3-8B79-37D633B846F1}">
                      <asvg:svgBlip xmlns:asvg="http://schemas.microsoft.com/office/drawing/2016/SVG/main" r:embed="rId4"/>
                    </a:ext>
                  </a:extLst>
                </a:blip>
              </a:buBlip>
            </a:pPr>
            <a:r>
              <a:rPr lang="nl-NL" sz="2000" dirty="0">
                <a:solidFill>
                  <a:srgbClr val="FFFFFF"/>
                </a:solidFill>
                <a:latin typeface="Calibri Light"/>
              </a:rPr>
              <a:t>Mag een werkgever een ‘eigen’/specifieke functieomschrijving gebruiken?</a:t>
            </a:r>
          </a:p>
          <a:p>
            <a:pPr lvl="0">
              <a:buSzPts val="1999"/>
              <a:buBlip>
                <a:blip r:embed="rId3">
                  <a:extLst>
                    <a:ext uri="{96DAC541-7B7A-43D3-8B79-37D633B846F1}">
                      <asvg:svgBlip xmlns:asvg="http://schemas.microsoft.com/office/drawing/2016/SVG/main" r:embed="rId4"/>
                    </a:ext>
                  </a:extLst>
                </a:blip>
              </a:buBlip>
            </a:pPr>
            <a:r>
              <a:rPr lang="nl-NL" sz="2000" dirty="0">
                <a:solidFill>
                  <a:srgbClr val="FFFFFF"/>
                </a:solidFill>
                <a:latin typeface="Calibri Light"/>
              </a:rPr>
              <a:t>Heeft het functioneren van een werknemer invloed op de indeling?</a:t>
            </a:r>
          </a:p>
          <a:p>
            <a:pPr lvl="0">
              <a:buSzPts val="1999"/>
              <a:buBlip>
                <a:blip r:embed="rId3">
                  <a:extLst>
                    <a:ext uri="{96DAC541-7B7A-43D3-8B79-37D633B846F1}">
                      <asvg:svgBlip xmlns:asvg="http://schemas.microsoft.com/office/drawing/2016/SVG/main" r:embed="rId4"/>
                    </a:ext>
                  </a:extLst>
                </a:blip>
              </a:buBlip>
            </a:pPr>
            <a:r>
              <a:rPr lang="nl-NL" sz="2000" dirty="0">
                <a:solidFill>
                  <a:srgbClr val="FFFFFF"/>
                </a:solidFill>
                <a:latin typeface="Calibri Light"/>
              </a:rPr>
              <a:t>Als de werkzaamheden worden verricht in verschillende kolommen (overlap), waar moet de functie dan worden ingedeeld? </a:t>
            </a:r>
          </a:p>
          <a:p>
            <a:pPr lvl="0">
              <a:buSzPts val="1999"/>
              <a:buBlip>
                <a:blip r:embed="rId3">
                  <a:extLst>
                    <a:ext uri="{96DAC541-7B7A-43D3-8B79-37D633B846F1}">
                      <asvg:svgBlip xmlns:asvg="http://schemas.microsoft.com/office/drawing/2016/SVG/main" r:embed="rId4"/>
                    </a:ext>
                  </a:extLst>
                </a:blip>
              </a:buBlip>
            </a:pPr>
            <a:r>
              <a:rPr lang="nl-NL" sz="2000" dirty="0">
                <a:solidFill>
                  <a:srgbClr val="FFFFFF"/>
                </a:solidFill>
                <a:latin typeface="Calibri Light"/>
              </a:rPr>
              <a:t>Kan een medewerker (automatisch) doorgroeien naar een hoger niveau?</a:t>
            </a:r>
          </a:p>
          <a:p>
            <a:pPr lvl="0">
              <a:buSzPts val="1999"/>
              <a:buBlip>
                <a:blip r:embed="rId3">
                  <a:extLst>
                    <a:ext uri="{96DAC541-7B7A-43D3-8B79-37D633B846F1}">
                      <asvg:svgBlip xmlns:asvg="http://schemas.microsoft.com/office/drawing/2016/SVG/main" r:embed="rId4"/>
                    </a:ext>
                  </a:extLst>
                </a:blip>
              </a:buBlip>
            </a:pPr>
            <a:r>
              <a:rPr lang="nl-NL" sz="2000" dirty="0">
                <a:solidFill>
                  <a:srgbClr val="FFFFFF"/>
                </a:solidFill>
                <a:latin typeface="Calibri Light"/>
              </a:rPr>
              <a:t>Welke functienaam kan worden gehanteerd in externe communicatie</a:t>
            </a:r>
          </a:p>
          <a:p>
            <a:pPr lvl="0">
              <a:buSzPts val="1999"/>
              <a:buBlip>
                <a:blip r:embed="rId3">
                  <a:extLst>
                    <a:ext uri="{96DAC541-7B7A-43D3-8B79-37D633B846F1}">
                      <asvg:svgBlip xmlns:asvg="http://schemas.microsoft.com/office/drawing/2016/SVG/main" r:embed="rId4"/>
                    </a:ext>
                  </a:extLst>
                </a:blip>
              </a:buBlip>
            </a:pPr>
            <a:r>
              <a:rPr lang="nl-NL" sz="2000" dirty="0">
                <a:solidFill>
                  <a:srgbClr val="FFFFFF"/>
                </a:solidFill>
                <a:latin typeface="Calibri Light"/>
              </a:rPr>
              <a:t>Afronding door middel van een Q&amp;A-sessie</a:t>
            </a:r>
          </a:p>
        </p:txBody>
      </p:sp>
      <p:sp>
        <p:nvSpPr>
          <p:cNvPr id="8" name="Titel 1">
            <a:extLst>
              <a:ext uri="{FF2B5EF4-FFF2-40B4-BE49-F238E27FC236}">
                <a16:creationId xmlns:a16="http://schemas.microsoft.com/office/drawing/2014/main" id="{6D798436-5793-4106-A015-F75D76D35B48}"/>
              </a:ext>
            </a:extLst>
          </p:cNvPr>
          <p:cNvSpPr txBox="1"/>
          <p:nvPr/>
        </p:nvSpPr>
        <p:spPr>
          <a:xfrm>
            <a:off x="5609222" y="183565"/>
            <a:ext cx="5314538" cy="1325559"/>
          </a:xfrm>
          <a:prstGeom prst="rect">
            <a:avLst/>
          </a:prstGeom>
          <a:noFill/>
          <a:ln cap="flat">
            <a:noFill/>
          </a:ln>
        </p:spPr>
        <p:txBody>
          <a:bodyPr vert="horz" wrap="square" lIns="91440" tIns="45720" rIns="91440" bIns="45720" anchor="ctr" anchorCtr="1" compatLnSpc="1">
            <a:normAutofit/>
          </a:bodyPr>
          <a:lstStyle/>
          <a:p>
            <a:pPr marL="0" marR="0" lvl="0" indent="0" algn="ctr"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3600" b="1" i="0" u="none" strike="noStrike" kern="1200" cap="none" spc="0" baseline="0" dirty="0">
                <a:solidFill>
                  <a:srgbClr val="FFFFFF"/>
                </a:solidFill>
                <a:uFillTx/>
                <a:latin typeface="Calibri"/>
              </a:rPr>
              <a:t>AGENDA</a:t>
            </a:r>
          </a:p>
        </p:txBody>
      </p:sp>
    </p:spTree>
    <p:extLst>
      <p:ext uri="{BB962C8B-B14F-4D97-AF65-F5344CB8AC3E}">
        <p14:creationId xmlns:p14="http://schemas.microsoft.com/office/powerpoint/2010/main" val="38329789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Wat is een buurtsportcoach? - BuurtSportCoach">
            <a:extLst>
              <a:ext uri="{FF2B5EF4-FFF2-40B4-BE49-F238E27FC236}">
                <a16:creationId xmlns:a16="http://schemas.microsoft.com/office/drawing/2014/main" id="{7A74206B-AA65-411A-9D1C-D5A834D37DB0}"/>
              </a:ext>
            </a:extLst>
          </p:cNvPr>
          <p:cNvPicPr>
            <a:picLocks noChangeAspect="1"/>
          </p:cNvPicPr>
          <p:nvPr/>
        </p:nvPicPr>
        <p:blipFill rotWithShape="1">
          <a:blip r:embed="rId2"/>
          <a:srcRect l="15747" t="9091" r="7552"/>
          <a:stretch/>
        </p:blipFill>
        <p:spPr>
          <a:xfrm>
            <a:off x="20" y="10"/>
            <a:ext cx="8668492" cy="6857990"/>
          </a:xfrm>
          <a:prstGeom prst="rect">
            <a:avLst/>
          </a:prstGeom>
          <a:noFill/>
        </p:spPr>
      </p:pic>
      <p:sp>
        <p:nvSpPr>
          <p:cNvPr id="11" name="Rectangle 10">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el 1">
            <a:extLst>
              <a:ext uri="{FF2B5EF4-FFF2-40B4-BE49-F238E27FC236}">
                <a16:creationId xmlns:a16="http://schemas.microsoft.com/office/drawing/2014/main" id="{A0426D8D-C272-46E3-B9E4-6B52863E5FEC}"/>
              </a:ext>
            </a:extLst>
          </p:cNvPr>
          <p:cNvSpPr txBox="1"/>
          <p:nvPr/>
        </p:nvSpPr>
        <p:spPr>
          <a:xfrm>
            <a:off x="5537204" y="310548"/>
            <a:ext cx="6440366" cy="636870"/>
          </a:xfrm>
          <a:prstGeom prst="rect">
            <a:avLst/>
          </a:prstGeom>
          <a:solidFill>
            <a:srgbClr val="4472C4"/>
          </a:solidFill>
          <a:ln w="9528" cap="flat">
            <a:solidFill>
              <a:srgbClr val="0070C0"/>
            </a:solidFill>
            <a:prstDash val="solid"/>
            <a:miter/>
          </a:ln>
        </p:spPr>
        <p:txBody>
          <a:bodyPr vert="horz" wrap="square" lIns="91440" tIns="45720" rIns="91440" bIns="45720" anchor="b"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nl-NL" sz="3600" b="1" dirty="0">
                <a:solidFill>
                  <a:srgbClr val="FFFFFF"/>
                </a:solidFill>
                <a:latin typeface="Calibri"/>
              </a:rPr>
              <a:t>RESULTAATGERICHTE</a:t>
            </a:r>
            <a:r>
              <a:rPr lang="nl-NL" sz="3600" b="1" i="0" u="none" strike="noStrike" kern="1200" cap="none" spc="0" baseline="0" dirty="0">
                <a:solidFill>
                  <a:srgbClr val="FFFFFF"/>
                </a:solidFill>
                <a:uFillTx/>
                <a:latin typeface="Calibri"/>
              </a:rPr>
              <a:t> FUNCTIES</a:t>
            </a:r>
          </a:p>
        </p:txBody>
      </p:sp>
      <p:sp>
        <p:nvSpPr>
          <p:cNvPr id="16" name="Tijdelijke aanduiding voor inhoud 2">
            <a:extLst>
              <a:ext uri="{FF2B5EF4-FFF2-40B4-BE49-F238E27FC236}">
                <a16:creationId xmlns:a16="http://schemas.microsoft.com/office/drawing/2014/main" id="{2B48DBC1-084B-4D74-AE92-B135E754CA11}"/>
              </a:ext>
            </a:extLst>
          </p:cNvPr>
          <p:cNvSpPr txBox="1">
            <a:spLocks noGrp="1"/>
          </p:cNvSpPr>
          <p:nvPr>
            <p:ph idx="1"/>
          </p:nvPr>
        </p:nvSpPr>
        <p:spPr>
          <a:xfrm>
            <a:off x="5537204" y="843534"/>
            <a:ext cx="6440366" cy="5677692"/>
          </a:xfrm>
        </p:spPr>
        <p:txBody>
          <a:bodyPr>
            <a:normAutofit/>
          </a:bodyPr>
          <a:lstStyle/>
          <a:p>
            <a:pPr marL="0" lvl="0" indent="0">
              <a:lnSpc>
                <a:spcPct val="80000"/>
              </a:lnSpc>
              <a:buNone/>
            </a:pPr>
            <a:endParaRPr lang="nl-NL" sz="1800" dirty="0"/>
          </a:p>
          <a:p>
            <a:pPr>
              <a:lnSpc>
                <a:spcPct val="80000"/>
              </a:lnSpc>
              <a:buSzPts val="1999"/>
              <a:buBlip>
                <a:blip r:embed="rId3">
                  <a:extLst>
                    <a:ext uri="{96DAC541-7B7A-43D3-8B79-37D633B846F1}">
                      <asvg:svgBlip xmlns:asvg="http://schemas.microsoft.com/office/drawing/2016/SVG/main" r:embed="rId4"/>
                    </a:ext>
                  </a:extLst>
                </a:blip>
              </a:buBlip>
            </a:pPr>
            <a:r>
              <a:rPr lang="nl-NL" sz="2000" dirty="0"/>
              <a:t>Werkgevers</a:t>
            </a:r>
            <a:r>
              <a:rPr lang="nl-NL" sz="2000" b="1" dirty="0"/>
              <a:t> kunnen </a:t>
            </a:r>
            <a:r>
              <a:rPr lang="nl-NL" sz="2000" dirty="0"/>
              <a:t>de resultaatgerichte functieomschrijvingen hanteren. De carrièrepaden zijn bedoeld als hulpmiddel (geen verplichting).</a:t>
            </a:r>
          </a:p>
          <a:p>
            <a:pPr lvl="0">
              <a:lnSpc>
                <a:spcPct val="80000"/>
              </a:lnSpc>
              <a:buSzPts val="1999"/>
              <a:buBlip>
                <a:blip r:embed="rId3">
                  <a:extLst>
                    <a:ext uri="{96DAC541-7B7A-43D3-8B79-37D633B846F1}">
                      <asvg:svgBlip xmlns:asvg="http://schemas.microsoft.com/office/drawing/2016/SVG/main" r:embed="rId4"/>
                    </a:ext>
                  </a:extLst>
                </a:blip>
              </a:buBlip>
            </a:pPr>
            <a:r>
              <a:rPr lang="nl-NL" sz="2000" dirty="0"/>
              <a:t>Een resultaatgerichte functieomschrijving geeft de kern van de functie (80% van het werk) weer.</a:t>
            </a:r>
          </a:p>
          <a:p>
            <a:pPr lvl="0">
              <a:lnSpc>
                <a:spcPct val="80000"/>
              </a:lnSpc>
              <a:buSzPts val="1999"/>
              <a:buBlip>
                <a:blip r:embed="rId3">
                  <a:extLst>
                    <a:ext uri="{96DAC541-7B7A-43D3-8B79-37D633B846F1}">
                      <asvg:svgBlip xmlns:asvg="http://schemas.microsoft.com/office/drawing/2016/SVG/main" r:embed="rId4"/>
                    </a:ext>
                  </a:extLst>
                </a:blip>
              </a:buBlip>
            </a:pPr>
            <a:r>
              <a:rPr lang="nl-NL" sz="2000" dirty="0"/>
              <a:t>Het raamwerk geeft aan op welke onderdelen de  functieniveaus verschillen (o.a. inhoud, kennis, vaardigheden en competenties). </a:t>
            </a:r>
          </a:p>
          <a:p>
            <a:pPr lvl="0">
              <a:lnSpc>
                <a:spcPct val="80000"/>
              </a:lnSpc>
              <a:buSzPts val="1999"/>
              <a:buBlip>
                <a:blip r:embed="rId3">
                  <a:extLst>
                    <a:ext uri="{96DAC541-7B7A-43D3-8B79-37D633B846F1}">
                      <asvg:svgBlip xmlns:asvg="http://schemas.microsoft.com/office/drawing/2016/SVG/main" r:embed="rId4"/>
                    </a:ext>
                  </a:extLst>
                </a:blip>
              </a:buBlip>
            </a:pPr>
            <a:r>
              <a:rPr lang="nl-NL" sz="2000" dirty="0"/>
              <a:t>Daar waar de werkzaamheden van de functionaris/werknemer sterk afwijken van de resultaatgerichte functieomschrijvingen blijft het voor werkgevers mogelijk om zelf specifieke functieomschrijvingen op te stellen. </a:t>
            </a:r>
          </a:p>
          <a:p>
            <a:pPr lvl="0">
              <a:lnSpc>
                <a:spcPct val="80000"/>
              </a:lnSpc>
              <a:buSzPts val="1999"/>
              <a:buBlip>
                <a:blip r:embed="rId3">
                  <a:extLst>
                    <a:ext uri="{96DAC541-7B7A-43D3-8B79-37D633B846F1}">
                      <asvg:svgBlip xmlns:asvg="http://schemas.microsoft.com/office/drawing/2016/SVG/main" r:embed="rId4"/>
                    </a:ext>
                  </a:extLst>
                </a:blip>
              </a:buBlip>
            </a:pPr>
            <a:r>
              <a:rPr lang="nl-NL" sz="2000" dirty="0"/>
              <a:t>Hierbij is het wel aan te bevelen deze ‘eigen’/specifieke functieomschrijvingen te koppelen aan één van de resultaatgerichte functieomschrijvingen</a:t>
            </a:r>
          </a:p>
        </p:txBody>
      </p:sp>
    </p:spTree>
    <p:extLst>
      <p:ext uri="{BB962C8B-B14F-4D97-AF65-F5344CB8AC3E}">
        <p14:creationId xmlns:p14="http://schemas.microsoft.com/office/powerpoint/2010/main" val="129065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FBA7E9A-B5A9-B288-E9AB-1596E4032A58}"/>
              </a:ext>
            </a:extLst>
          </p:cNvPr>
          <p:cNvPicPr>
            <a:picLocks noChangeAspect="1"/>
          </p:cNvPicPr>
          <p:nvPr/>
        </p:nvPicPr>
        <p:blipFill>
          <a:blip r:embed="rId2"/>
          <a:srcRect l="26944" t="25731" r="7431" b="11345"/>
          <a:stretch/>
        </p:blipFill>
        <p:spPr>
          <a:xfrm>
            <a:off x="256673" y="72189"/>
            <a:ext cx="7579894" cy="4315326"/>
          </a:xfrm>
          <a:prstGeom prst="rect">
            <a:avLst/>
          </a:prstGeom>
        </p:spPr>
      </p:pic>
      <p:pic>
        <p:nvPicPr>
          <p:cNvPr id="11" name="Afbeelding 10">
            <a:extLst>
              <a:ext uri="{FF2B5EF4-FFF2-40B4-BE49-F238E27FC236}">
                <a16:creationId xmlns:a16="http://schemas.microsoft.com/office/drawing/2014/main" id="{1EE0252E-1CDA-4845-9E39-27825F820304}"/>
              </a:ext>
            </a:extLst>
          </p:cNvPr>
          <p:cNvPicPr>
            <a:picLocks noChangeAspect="1"/>
          </p:cNvPicPr>
          <p:nvPr/>
        </p:nvPicPr>
        <p:blipFill>
          <a:blip r:embed="rId3"/>
          <a:srcRect l="26389" t="20819" r="7293" b="5497"/>
          <a:stretch/>
        </p:blipFill>
        <p:spPr>
          <a:xfrm>
            <a:off x="3882189" y="1403683"/>
            <a:ext cx="7660105" cy="505326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ome - BuurtSportCoach">
            <a:extLst>
              <a:ext uri="{FF2B5EF4-FFF2-40B4-BE49-F238E27FC236}">
                <a16:creationId xmlns:a16="http://schemas.microsoft.com/office/drawing/2014/main" id="{B172D248-BBD7-43D3-A3E4-411ACC4459D5}"/>
              </a:ext>
            </a:extLst>
          </p:cNvPr>
          <p:cNvPicPr>
            <a:picLocks noChangeAspect="1"/>
          </p:cNvPicPr>
          <p:nvPr/>
        </p:nvPicPr>
        <p:blipFill rotWithShape="1">
          <a:blip r:embed="rId2"/>
          <a:srcRect l="21274" r="2025" b="9091"/>
          <a:stretch/>
        </p:blipFill>
        <p:spPr>
          <a:xfrm>
            <a:off x="20" y="10"/>
            <a:ext cx="8668492" cy="6857990"/>
          </a:xfrm>
          <a:prstGeom prst="rect">
            <a:avLst/>
          </a:prstGeom>
          <a:noFill/>
        </p:spPr>
      </p:pic>
      <p:sp>
        <p:nvSpPr>
          <p:cNvPr id="20" name="Rectangle 10">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el 1">
            <a:extLst>
              <a:ext uri="{FF2B5EF4-FFF2-40B4-BE49-F238E27FC236}">
                <a16:creationId xmlns:a16="http://schemas.microsoft.com/office/drawing/2014/main" id="{0B11E146-ACD4-48B1-B976-AC0A0F668E9F}"/>
              </a:ext>
            </a:extLst>
          </p:cNvPr>
          <p:cNvSpPr txBox="1"/>
          <p:nvPr/>
        </p:nvSpPr>
        <p:spPr>
          <a:xfrm>
            <a:off x="6018882" y="310548"/>
            <a:ext cx="5958687" cy="636870"/>
          </a:xfrm>
          <a:prstGeom prst="rect">
            <a:avLst/>
          </a:prstGeom>
          <a:solidFill>
            <a:srgbClr val="4472C4"/>
          </a:solidFill>
          <a:ln w="9528" cap="flat">
            <a:solidFill>
              <a:srgbClr val="0070C0"/>
            </a:solidFill>
            <a:prstDash val="solid"/>
            <a:miter/>
          </a:ln>
        </p:spPr>
        <p:txBody>
          <a:bodyPr vert="horz" wrap="square" lIns="91440" tIns="45720" rIns="91440" bIns="45720" anchor="b"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nl-NL" sz="3600" b="1" i="0" u="none" strike="noStrike" kern="1200" cap="none" spc="0" baseline="0">
                <a:solidFill>
                  <a:srgbClr val="FFFFFF"/>
                </a:solidFill>
                <a:uFillTx/>
                <a:latin typeface="Calibri"/>
              </a:rPr>
              <a:t>TOEWIJZING EN INDELING</a:t>
            </a:r>
          </a:p>
        </p:txBody>
      </p:sp>
      <p:sp>
        <p:nvSpPr>
          <p:cNvPr id="16" name="Tijdelijke aanduiding voor inhoud 2">
            <a:extLst>
              <a:ext uri="{FF2B5EF4-FFF2-40B4-BE49-F238E27FC236}">
                <a16:creationId xmlns:a16="http://schemas.microsoft.com/office/drawing/2014/main" id="{59C70031-640E-4FF5-ABDF-3D037A160131}"/>
              </a:ext>
            </a:extLst>
          </p:cNvPr>
          <p:cNvSpPr txBox="1">
            <a:spLocks noGrp="1"/>
          </p:cNvSpPr>
          <p:nvPr>
            <p:ph idx="1"/>
          </p:nvPr>
        </p:nvSpPr>
        <p:spPr>
          <a:xfrm>
            <a:off x="5886806" y="1098551"/>
            <a:ext cx="5958687" cy="5608316"/>
          </a:xfrm>
        </p:spPr>
        <p:txBody>
          <a:bodyPr/>
          <a:lstStyle/>
          <a:p>
            <a:pPr lvl="0">
              <a:buSzPts val="1999"/>
              <a:buBlip>
                <a:blip r:embed="rId3">
                  <a:extLst>
                    <a:ext uri="{96DAC541-7B7A-43D3-8B79-37D633B846F1}">
                      <asvg:svgBlip xmlns:asvg="http://schemas.microsoft.com/office/drawing/2016/SVG/main" r:embed="rId4"/>
                    </a:ext>
                  </a:extLst>
                </a:blip>
              </a:buBlip>
            </a:pPr>
            <a:r>
              <a:rPr lang="nl-NL" sz="2000" dirty="0"/>
              <a:t>Het functioneren van de werknemer is bij de indeling niet aan de orde. Het gaat er niet om hoe goed een werknemer de werkzaamheden verricht (smoel), maar welke werkzaamheden een werkgever van de werknemer vraagt in de functie (stoel).</a:t>
            </a:r>
          </a:p>
          <a:p>
            <a:pPr lvl="0">
              <a:buSzPts val="1999"/>
              <a:buBlip>
                <a:blip r:embed="rId3">
                  <a:extLst>
                    <a:ext uri="{96DAC541-7B7A-43D3-8B79-37D633B846F1}">
                      <asvg:svgBlip xmlns:asvg="http://schemas.microsoft.com/office/drawing/2016/SVG/main" r:embed="rId4"/>
                    </a:ext>
                  </a:extLst>
                </a:blip>
              </a:buBlip>
            </a:pPr>
            <a:r>
              <a:rPr lang="nl-NL" sz="2000" dirty="0"/>
              <a:t>Als een functie kenmerken heeft van twee niveaus (bijvoorbeeld A en B), dan is het zaak om: </a:t>
            </a:r>
          </a:p>
          <a:p>
            <a:pPr lvl="1">
              <a:buSzPts val="1600"/>
              <a:buBlip>
                <a:blip r:embed="rId3">
                  <a:extLst>
                    <a:ext uri="{96DAC541-7B7A-43D3-8B79-37D633B846F1}">
                      <asvg:svgBlip xmlns:asvg="http://schemas.microsoft.com/office/drawing/2016/SVG/main" r:embed="rId4"/>
                    </a:ext>
                  </a:extLst>
                </a:blip>
              </a:buBlip>
            </a:pPr>
            <a:r>
              <a:rPr lang="nl-NL" sz="1600" dirty="0"/>
              <a:t>Te beoordelen waar de kern van de 	 	 werkzaamheden ligt.</a:t>
            </a:r>
          </a:p>
          <a:p>
            <a:pPr lvl="1">
              <a:buSzPts val="1600"/>
              <a:buBlip>
                <a:blip r:embed="rId3">
                  <a:extLst>
                    <a:ext uri="{96DAC541-7B7A-43D3-8B79-37D633B846F1}">
                      <asvg:svgBlip xmlns:asvg="http://schemas.microsoft.com/office/drawing/2016/SVG/main" r:embed="rId4"/>
                    </a:ext>
                  </a:extLst>
                </a:blip>
              </a:buBlip>
            </a:pPr>
            <a:r>
              <a:rPr lang="nl-NL" sz="1600" dirty="0"/>
              <a:t>Of deze werkzaamheden structureel van de medewerker worden gevraagd.</a:t>
            </a:r>
            <a:endParaRPr lang="nl-NL" sz="1600" i="1" dirty="0"/>
          </a:p>
          <a:p>
            <a:pPr lvl="0">
              <a:buSzPts val="1999"/>
              <a:buBlip>
                <a:blip r:embed="rId3">
                  <a:extLst>
                    <a:ext uri="{96DAC541-7B7A-43D3-8B79-37D633B846F1}">
                      <asvg:svgBlip xmlns:asvg="http://schemas.microsoft.com/office/drawing/2016/SVG/main" r:embed="rId4"/>
                    </a:ext>
                  </a:extLst>
                </a:blip>
              </a:buBlip>
            </a:pPr>
            <a:r>
              <a:rPr lang="nl-NL" sz="2000" dirty="0"/>
              <a:t>Het is geen verplichting om zo snel mogelijk naar het volgende niveau toe te werken. </a:t>
            </a:r>
          </a:p>
          <a:p>
            <a:pPr lvl="0">
              <a:buSzPts val="1999"/>
              <a:buBlip>
                <a:blip r:embed="rId3">
                  <a:extLst>
                    <a:ext uri="{96DAC541-7B7A-43D3-8B79-37D633B846F1}">
                      <asvg:svgBlip xmlns:asvg="http://schemas.microsoft.com/office/drawing/2016/SVG/main" r:embed="rId4"/>
                    </a:ext>
                  </a:extLst>
                </a:blip>
              </a:buBlip>
            </a:pPr>
            <a:r>
              <a:rPr lang="nl-NL" sz="2000" dirty="0"/>
              <a:t>Het is immers ook afhankelijk van de formatieruimte (financiële ruimte) van de werkgever en de wens en/of noodzaak vanuit werkgevers- en werknemerskant om de stap naar het volgende niveau te kunnen maken. </a:t>
            </a:r>
            <a:endParaRPr lang="nl-NL" sz="1800" i="1" dirty="0"/>
          </a:p>
        </p:txBody>
      </p:sp>
    </p:spTree>
    <p:extLst>
      <p:ext uri="{BB962C8B-B14F-4D97-AF65-F5344CB8AC3E}">
        <p14:creationId xmlns:p14="http://schemas.microsoft.com/office/powerpoint/2010/main" val="376545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ome - BuurtSportCoach">
            <a:extLst>
              <a:ext uri="{FF2B5EF4-FFF2-40B4-BE49-F238E27FC236}">
                <a16:creationId xmlns:a16="http://schemas.microsoft.com/office/drawing/2014/main" id="{9DE880CE-77AE-411F-95A7-F2AD951E1682}"/>
              </a:ext>
            </a:extLst>
          </p:cNvPr>
          <p:cNvPicPr>
            <a:picLocks noChangeAspect="1"/>
          </p:cNvPicPr>
          <p:nvPr/>
        </p:nvPicPr>
        <p:blipFill rotWithShape="1">
          <a:blip r:embed="rId2"/>
          <a:srcRect l="23298" t="9091"/>
          <a:stretch/>
        </p:blipFill>
        <p:spPr>
          <a:xfrm>
            <a:off x="20" y="10"/>
            <a:ext cx="8668492" cy="6857990"/>
          </a:xfrm>
          <a:prstGeom prst="rect">
            <a:avLst/>
          </a:prstGeom>
          <a:noFill/>
        </p:spPr>
      </p:pic>
      <p:sp>
        <p:nvSpPr>
          <p:cNvPr id="23" name="Rectangle 10">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el 1">
            <a:extLst>
              <a:ext uri="{FF2B5EF4-FFF2-40B4-BE49-F238E27FC236}">
                <a16:creationId xmlns:a16="http://schemas.microsoft.com/office/drawing/2014/main" id="{14F934E7-4FF3-41E6-BF3A-406BAB60C280}"/>
              </a:ext>
            </a:extLst>
          </p:cNvPr>
          <p:cNvSpPr txBox="1"/>
          <p:nvPr/>
        </p:nvSpPr>
        <p:spPr>
          <a:xfrm>
            <a:off x="5913123" y="310548"/>
            <a:ext cx="6064447" cy="636870"/>
          </a:xfrm>
          <a:prstGeom prst="rect">
            <a:avLst/>
          </a:prstGeom>
          <a:solidFill>
            <a:srgbClr val="4472C4"/>
          </a:solidFill>
          <a:ln w="9528" cap="flat">
            <a:solidFill>
              <a:srgbClr val="0070C0"/>
            </a:solidFill>
            <a:prstDash val="solid"/>
            <a:miter/>
          </a:ln>
        </p:spPr>
        <p:txBody>
          <a:bodyPr vert="horz" wrap="square" lIns="91440" tIns="45720" rIns="91440" bIns="45720" anchor="b" anchorCtr="1" compatLnSpc="1">
            <a:normAutofit/>
          </a:bodyPr>
          <a:lstStyle/>
          <a:p>
            <a:pPr marL="0" marR="0" lvl="0" indent="0" algn="ctr"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nl-NL" sz="3100" b="1" i="0" u="none" strike="noStrike" kern="1200" cap="none" spc="0" baseline="0" dirty="0">
                <a:solidFill>
                  <a:srgbClr val="FFFFFF"/>
                </a:solidFill>
                <a:uFillTx/>
                <a:latin typeface="Calibri"/>
              </a:rPr>
              <a:t>COMMUNICATIE</a:t>
            </a:r>
          </a:p>
        </p:txBody>
      </p:sp>
      <p:sp>
        <p:nvSpPr>
          <p:cNvPr id="26" name="Tijdelijke aanduiding voor inhoud 2">
            <a:extLst>
              <a:ext uri="{FF2B5EF4-FFF2-40B4-BE49-F238E27FC236}">
                <a16:creationId xmlns:a16="http://schemas.microsoft.com/office/drawing/2014/main" id="{BEE0F0CC-7AD0-4A2E-A240-8B45FA27A817}"/>
              </a:ext>
            </a:extLst>
          </p:cNvPr>
          <p:cNvSpPr txBox="1">
            <a:spLocks noGrp="1"/>
          </p:cNvSpPr>
          <p:nvPr>
            <p:ph idx="1"/>
          </p:nvPr>
        </p:nvSpPr>
        <p:spPr>
          <a:xfrm>
            <a:off x="6018883" y="1683841"/>
            <a:ext cx="5958687" cy="5598157"/>
          </a:xfrm>
        </p:spPr>
        <p:txBody>
          <a:bodyPr/>
          <a:lstStyle/>
          <a:p>
            <a:pPr lvl="0">
              <a:buSzPts val="1999"/>
              <a:buBlip>
                <a:blip r:embed="rId3">
                  <a:extLst>
                    <a:ext uri="{96DAC541-7B7A-43D3-8B79-37D633B846F1}">
                      <asvg:svgBlip xmlns:asvg="http://schemas.microsoft.com/office/drawing/2016/SVG/main" r:embed="rId4"/>
                    </a:ext>
                  </a:extLst>
                </a:blip>
              </a:buBlip>
            </a:pPr>
            <a:r>
              <a:rPr lang="nl-NL" sz="2000" dirty="0"/>
              <a:t>In de externe communicatie richting gemeenten, opdrachtgevers en overige betrokkenen verdient het de voorkeur om een functienaam te gebruiken die aansluit bij de praktijk.</a:t>
            </a:r>
          </a:p>
          <a:p>
            <a:pPr marL="0" lvl="0" indent="0">
              <a:buSzPts val="1999"/>
              <a:buNone/>
            </a:pPr>
            <a:endParaRPr lang="nl-NL" sz="2000" dirty="0"/>
          </a:p>
          <a:p>
            <a:pPr lvl="0">
              <a:buSzPts val="1999"/>
              <a:buBlip>
                <a:blip r:embed="rId3">
                  <a:extLst>
                    <a:ext uri="{96DAC541-7B7A-43D3-8B79-37D633B846F1}">
                      <asvg:svgBlip xmlns:asvg="http://schemas.microsoft.com/office/drawing/2016/SVG/main" r:embed="rId4"/>
                    </a:ext>
                  </a:extLst>
                </a:blip>
              </a:buBlip>
            </a:pPr>
            <a:r>
              <a:rPr lang="nl-NL" sz="2000" dirty="0"/>
              <a:t>Bijvoorbeeld de functienaam die onder de handtekening van een e-mail staat weergegeven. </a:t>
            </a:r>
          </a:p>
        </p:txBody>
      </p:sp>
    </p:spTree>
    <p:extLst>
      <p:ext uri="{BB962C8B-B14F-4D97-AF65-F5344CB8AC3E}">
        <p14:creationId xmlns:p14="http://schemas.microsoft.com/office/powerpoint/2010/main" val="213257013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920</Words>
  <Application>Microsoft Macintosh PowerPoint</Application>
  <PresentationFormat>Breedbeeld</PresentationFormat>
  <Paragraphs>57</Paragraphs>
  <Slides>12</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Aptos</vt:lpstr>
      <vt:lpstr>Arial</vt:lpstr>
      <vt:lpstr>Calibri</vt:lpstr>
      <vt:lpstr>Calibri Light</vt:lpstr>
      <vt:lpstr>Kantoorthema</vt:lpstr>
      <vt:lpstr>VERDIEPENDE SESSIE CARRIÈREPADEN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RUIMTE VOOR VRAGEN / Q&amp;A-SESSIE  Heb je extra ondersteuning nodig?  Zie de leeswijzer en stappenplan op: https://sportindebuurt.nl/professionalisering/carrierepad/ Of stuur een mail naar: LAB@sportengemeenten.nl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INFORMATIEBIJEENKOMST CARRIÈREPAD BUURTSPORTCOACH</dc:title>
  <dc:creator>Marleen Zonneveld</dc:creator>
  <cp:lastModifiedBy>Brigitte Musters</cp:lastModifiedBy>
  <cp:revision>8</cp:revision>
  <cp:lastPrinted>2021-03-23T13:08:39Z</cp:lastPrinted>
  <dcterms:created xsi:type="dcterms:W3CDTF">2021-03-03T12:27:57Z</dcterms:created>
  <dcterms:modified xsi:type="dcterms:W3CDTF">2024-09-25T08:13:36Z</dcterms:modified>
</cp:coreProperties>
</file>